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9" r:id="rId3"/>
    <p:sldId id="278" r:id="rId4"/>
    <p:sldId id="257" r:id="rId5"/>
    <p:sldId id="260" r:id="rId6"/>
    <p:sldId id="273" r:id="rId7"/>
    <p:sldId id="263" r:id="rId8"/>
    <p:sldId id="276" r:id="rId9"/>
    <p:sldId id="264" r:id="rId10"/>
    <p:sldId id="277" r:id="rId11"/>
    <p:sldId id="265" r:id="rId12"/>
    <p:sldId id="266" r:id="rId13"/>
    <p:sldId id="261" r:id="rId14"/>
    <p:sldId id="268" r:id="rId15"/>
    <p:sldId id="269" r:id="rId16"/>
    <p:sldId id="270" r:id="rId17"/>
    <p:sldId id="271" r:id="rId18"/>
    <p:sldId id="274" r:id="rId19"/>
    <p:sldId id="272" r:id="rId20"/>
    <p:sldId id="275" r:id="rId21"/>
    <p:sldId id="267" r:id="rId22"/>
    <p:sldId id="262"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C612"/>
    <a:srgbClr val="D0E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3040" autoAdjust="0"/>
  </p:normalViewPr>
  <p:slideViewPr>
    <p:cSldViewPr snapToGrid="0">
      <p:cViewPr>
        <p:scale>
          <a:sx n="180" d="100"/>
          <a:sy n="180" d="100"/>
        </p:scale>
        <p:origin x="1608" y="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B235E8-3365-4DE7-B6B6-5A5145CF600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159375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EB235E8-3365-4DE7-B6B6-5A5145CF600B}"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365876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EB235E8-3365-4DE7-B6B6-5A5145CF600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28688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EB235E8-3365-4DE7-B6B6-5A5145CF600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6BCA-B84B-4190-A025-A9258D78619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92870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B235E8-3365-4DE7-B6B6-5A5145CF600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1229239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B235E8-3365-4DE7-B6B6-5A5145CF600B}" type="datetimeFigureOut">
              <a:rPr lang="en-US" smtClean="0"/>
              <a:t>4/29/2023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3945746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B235E8-3365-4DE7-B6B6-5A5145CF600B}" type="datetimeFigureOut">
              <a:rPr lang="en-US" smtClean="0"/>
              <a:t>4/29/2023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953424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B235E8-3365-4DE7-B6B6-5A5145CF600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2335782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B235E8-3365-4DE7-B6B6-5A5145CF600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18543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EB235E8-3365-4DE7-B6B6-5A5145CF600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139023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B235E8-3365-4DE7-B6B6-5A5145CF600B}" type="datetimeFigureOut">
              <a:rPr lang="en-US" smtClean="0"/>
              <a:t>4/29/2023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279099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B235E8-3365-4DE7-B6B6-5A5145CF600B}"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242475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B235E8-3365-4DE7-B6B6-5A5145CF600B}" type="datetimeFigureOut">
              <a:rPr lang="en-US" smtClean="0"/>
              <a:t>4/29/2023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427326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EB235E8-3365-4DE7-B6B6-5A5145CF600B}" type="datetimeFigureOut">
              <a:rPr lang="en-US" smtClean="0"/>
              <a:t>4/29/2023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146812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EB235E8-3365-4DE7-B6B6-5A5145CF600B}" type="datetimeFigureOut">
              <a:rPr lang="en-US" smtClean="0"/>
              <a:t>4/29/2023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276589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EB235E8-3365-4DE7-B6B6-5A5145CF600B}" type="datetimeFigureOut">
              <a:rPr lang="en-US" smtClean="0"/>
              <a:t>4/29/2023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216937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EB235E8-3365-4DE7-B6B6-5A5145CF600B}" type="datetimeFigureOut">
              <a:rPr lang="en-US" smtClean="0"/>
              <a:t>4/29/2023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26BCA-B84B-4190-A025-A9258D786197}" type="slidenum">
              <a:rPr lang="en-US" smtClean="0"/>
              <a:t>‹#›</a:t>
            </a:fld>
            <a:endParaRPr lang="en-US"/>
          </a:p>
        </p:txBody>
      </p:sp>
    </p:spTree>
    <p:extLst>
      <p:ext uri="{BB962C8B-B14F-4D97-AF65-F5344CB8AC3E}">
        <p14:creationId xmlns:p14="http://schemas.microsoft.com/office/powerpoint/2010/main" val="368446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EB235E8-3365-4DE7-B6B6-5A5145CF600B}" type="datetimeFigureOut">
              <a:rPr lang="en-US" smtClean="0"/>
              <a:t>4/29/2023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426BCA-B84B-4190-A025-A9258D786197}" type="slidenum">
              <a:rPr lang="en-US" smtClean="0"/>
              <a:t>‹#›</a:t>
            </a:fld>
            <a:endParaRPr lang="en-US"/>
          </a:p>
        </p:txBody>
      </p:sp>
    </p:spTree>
    <p:extLst>
      <p:ext uri="{BB962C8B-B14F-4D97-AF65-F5344CB8AC3E}">
        <p14:creationId xmlns:p14="http://schemas.microsoft.com/office/powerpoint/2010/main" val="187657539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12.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13.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14.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15.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16.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5.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microsoft.com/office/2007/relationships/hdphoto" Target="../media/hdphoto19.wdp"/><Relationship Id="rId13" Type="http://schemas.microsoft.com/office/2007/relationships/hdphoto" Target="../media/hdphoto3.wdp"/><Relationship Id="rId3" Type="http://schemas.microsoft.com/office/2007/relationships/hdphoto" Target="../media/hdphoto5.wdp"/><Relationship Id="rId7" Type="http://schemas.openxmlformats.org/officeDocument/2006/relationships/image" Target="../media/image28.pn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0.png"/><Relationship Id="rId5" Type="http://schemas.microsoft.com/office/2007/relationships/hdphoto" Target="../media/hdphoto18.wdp"/><Relationship Id="rId15" Type="http://schemas.microsoft.com/office/2007/relationships/hdphoto" Target="../media/hdphoto4.wdp"/><Relationship Id="rId10" Type="http://schemas.microsoft.com/office/2007/relationships/hdphoto" Target="../media/hdphoto20.wdp"/><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25.wdp"/><Relationship Id="rId18" Type="http://schemas.microsoft.com/office/2007/relationships/hdphoto" Target="../media/hdphoto27.wdp"/><Relationship Id="rId3" Type="http://schemas.microsoft.com/office/2007/relationships/hdphoto" Target="../media/hdphoto5.wdp"/><Relationship Id="rId7" Type="http://schemas.microsoft.com/office/2007/relationships/hdphoto" Target="../media/hdphoto22.wdp"/><Relationship Id="rId12" Type="http://schemas.openxmlformats.org/officeDocument/2006/relationships/image" Target="../media/image35.png"/><Relationship Id="rId17" Type="http://schemas.openxmlformats.org/officeDocument/2006/relationships/image" Target="../media/image37.png"/><Relationship Id="rId2" Type="http://schemas.openxmlformats.org/officeDocument/2006/relationships/image" Target="../media/image11.png"/><Relationship Id="rId16" Type="http://schemas.microsoft.com/office/2007/relationships/hdphoto" Target="../media/hdphoto26.wdp"/><Relationship Id="rId1" Type="http://schemas.openxmlformats.org/officeDocument/2006/relationships/slideLayout" Target="../slideLayouts/slideLayout1.xml"/><Relationship Id="rId6" Type="http://schemas.openxmlformats.org/officeDocument/2006/relationships/image" Target="../media/image32.png"/><Relationship Id="rId11" Type="http://schemas.microsoft.com/office/2007/relationships/hdphoto" Target="../media/hdphoto24.wdp"/><Relationship Id="rId5" Type="http://schemas.microsoft.com/office/2007/relationships/hdphoto" Target="../media/hdphoto21.wdp"/><Relationship Id="rId15" Type="http://schemas.openxmlformats.org/officeDocument/2006/relationships/image" Target="../media/image36.png"/><Relationship Id="rId10" Type="http://schemas.openxmlformats.org/officeDocument/2006/relationships/image" Target="../media/image34.png"/><Relationship Id="rId4" Type="http://schemas.openxmlformats.org/officeDocument/2006/relationships/image" Target="../media/image31.png"/><Relationship Id="rId9" Type="http://schemas.microsoft.com/office/2007/relationships/hdphoto" Target="../media/hdphoto23.wdp"/><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10.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9.wdp"/><Relationship Id="rId4" Type="http://schemas.openxmlformats.org/officeDocument/2006/relationships/image" Target="../media/image16.png"/><Relationship Id="rId9" Type="http://schemas.microsoft.com/office/2007/relationships/hdphoto" Target="../media/hdphoto11.wdp"/></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backgroundRemoval t="2041" b="100000" l="1818" r="100000">
                        <a14:foregroundMark x1="26364" y1="49660" x2="26364" y2="49660"/>
                        <a14:foregroundMark x1="30000" y1="20408" x2="30000" y2="20408"/>
                        <a14:foregroundMark x1="34545" y1="17687" x2="34545" y2="17687"/>
                        <a14:foregroundMark x1="42273" y1="63946" x2="42273" y2="63946"/>
                        <a14:foregroundMark x1="55000" y1="63946" x2="55000" y2="63946"/>
                        <a14:foregroundMark x1="69545" y1="41497" x2="69545" y2="41497"/>
                        <a14:backgroundMark x1="49091" y1="60544" x2="49091" y2="60544"/>
                        <a14:backgroundMark x1="49545" y1="64626" x2="49545" y2="64626"/>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29391" y="2011680"/>
            <a:ext cx="9383844" cy="4724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2668249" y="119925"/>
            <a:ext cx="9463792" cy="2743200"/>
          </a:xfrm>
          <a:prstGeom prst="rect">
            <a:avLst/>
          </a:prstGeom>
        </p:spPr>
      </p:pic>
      <p:pic>
        <p:nvPicPr>
          <p:cNvPr id="9" name="Picture 8"/>
          <p:cNvPicPr>
            <a:picLocks noChangeAspect="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Layer>
                </a14:imgProps>
              </a:ext>
              <a:ext uri="{28A0092B-C50C-407E-A947-70E740481C1C}">
                <a14:useLocalDpi xmlns:a14="http://schemas.microsoft.com/office/drawing/2010/main" val="0"/>
              </a:ext>
            </a:extLst>
          </a:blip>
          <a:srcRect t="31462" b="37190"/>
          <a:stretch/>
        </p:blipFill>
        <p:spPr>
          <a:xfrm>
            <a:off x="7190285" y="4608281"/>
            <a:ext cx="4851815" cy="1522695"/>
          </a:xfrm>
          <a:prstGeom prst="rect">
            <a:avLst/>
          </a:prstGeom>
        </p:spPr>
      </p:pic>
      <p:sp>
        <p:nvSpPr>
          <p:cNvPr id="10" name="TextBox 9"/>
          <p:cNvSpPr txBox="1"/>
          <p:nvPr/>
        </p:nvSpPr>
        <p:spPr>
          <a:xfrm>
            <a:off x="3688333" y="1184474"/>
            <a:ext cx="6940451" cy="707886"/>
          </a:xfrm>
          <a:prstGeom prst="rect">
            <a:avLst/>
          </a:prstGeom>
          <a:noFill/>
          <a:ln>
            <a:noFill/>
          </a:ln>
        </p:spPr>
        <p:txBody>
          <a:bodyPr wrap="square" rtlCol="0">
            <a:spAutoFit/>
            <a:scene3d>
              <a:camera prst="perspectiveLeft"/>
              <a:lightRig rig="threePt" dir="t"/>
            </a:scene3d>
          </a:bodyPr>
          <a:lstStyle/>
          <a:p>
            <a:pPr algn="ctr"/>
            <a:r>
              <a:rPr lang="fa-IR" sz="4000" b="1" dirty="0" smtClean="0">
                <a:solidFill>
                  <a:srgbClr val="FFC000"/>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rPr>
              <a:t>تشبیه لباس به همسر در قرآن</a:t>
            </a:r>
            <a:endParaRPr lang="en-US" sz="4000" b="1" dirty="0">
              <a:solidFill>
                <a:srgbClr val="FFC000"/>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endParaRPr>
          </a:p>
        </p:txBody>
      </p:sp>
      <p:sp>
        <p:nvSpPr>
          <p:cNvPr id="11" name="TextBox 10"/>
          <p:cNvSpPr txBox="1"/>
          <p:nvPr/>
        </p:nvSpPr>
        <p:spPr>
          <a:xfrm>
            <a:off x="7633858" y="5229296"/>
            <a:ext cx="3938780" cy="369332"/>
          </a:xfrm>
          <a:prstGeom prst="rect">
            <a:avLst/>
          </a:prstGeom>
          <a:noFill/>
          <a:ln>
            <a:noFill/>
          </a:ln>
        </p:spPr>
        <p:txBody>
          <a:bodyPr wrap="square" rtlCol="0">
            <a:spAutoFit/>
          </a:bodyPr>
          <a:lstStyle/>
          <a:p>
            <a:pPr algn="ctr"/>
            <a:r>
              <a:rPr lang="fa-IR" b="1" dirty="0" smtClean="0">
                <a:solidFill>
                  <a:srgbClr val="FFC000"/>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rPr>
              <a:t>تحقیق و پژوهش: </a:t>
            </a:r>
            <a:r>
              <a:rPr lang="fa-IR" b="1" dirty="0">
                <a:solidFill>
                  <a:schemeClr val="accent4">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rPr>
              <a:t>عبدالمبین یارزاده</a:t>
            </a:r>
            <a:endParaRPr lang="en-US" b="1" dirty="0">
              <a:solidFill>
                <a:schemeClr val="accent4">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endParaRPr>
          </a:p>
        </p:txBody>
      </p:sp>
      <p:pic>
        <p:nvPicPr>
          <p:cNvPr id="7" name="Picture 6"/>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7277278" y="3207894"/>
            <a:ext cx="4680840" cy="1469036"/>
          </a:xfrm>
          <a:prstGeom prst="rect">
            <a:avLst/>
          </a:prstGeom>
        </p:spPr>
      </p:pic>
      <p:sp>
        <p:nvSpPr>
          <p:cNvPr id="2" name="TextBox 1"/>
          <p:cNvSpPr txBox="1"/>
          <p:nvPr/>
        </p:nvSpPr>
        <p:spPr>
          <a:xfrm>
            <a:off x="8109677" y="3732551"/>
            <a:ext cx="2983043" cy="492443"/>
          </a:xfrm>
          <a:prstGeom prst="rect">
            <a:avLst/>
          </a:prstGeom>
          <a:noFill/>
          <a:ln>
            <a:noFill/>
          </a:ln>
        </p:spPr>
        <p:txBody>
          <a:bodyPr wrap="square" rtlCol="0">
            <a:spAutoFit/>
          </a:bodyPr>
          <a:lstStyle/>
          <a:p>
            <a:pPr algn="ctr"/>
            <a:r>
              <a:rPr lang="fa-IR" sz="2600" b="1" dirty="0">
                <a:solidFill>
                  <a:schemeClr val="accent1">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rPr>
              <a:t>سوره البقره، آیه 187</a:t>
            </a:r>
            <a:endParaRPr lang="en-US" sz="2600" b="1" dirty="0">
              <a:solidFill>
                <a:schemeClr val="accent1">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endParaRPr>
          </a:p>
        </p:txBody>
      </p:sp>
      <p:pic>
        <p:nvPicPr>
          <p:cNvPr id="15" name="Picture 14"/>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backgroundRemoval t="6667" b="83000" l="15722" r="82216">
                        <a14:foregroundMark x1="66495" y1="38667" x2="66495" y2="38667"/>
                        <a14:foregroundMark x1="66495" y1="50000" x2="66495" y2="50000"/>
                        <a14:foregroundMark x1="65979" y1="62333" x2="65979" y2="62333"/>
                        <a14:foregroundMark x1="77320" y1="37000" x2="77320" y2="37000"/>
                        <a14:foregroundMark x1="77835" y1="25333" x2="77835" y2="25333"/>
                        <a14:foregroundMark x1="40979" y1="38000" x2="44330" y2="38000"/>
                        <a14:foregroundMark x1="46392" y1="40000" x2="46392" y2="40000"/>
                        <a14:foregroundMark x1="22165" y1="38000" x2="25258" y2="38000"/>
                        <a14:foregroundMark x1="18557" y1="31667" x2="18557" y2="31667"/>
                        <a14:foregroundMark x1="20103" y1="34333" x2="20361" y2="36000"/>
                        <a14:foregroundMark x1="27320" y1="49667" x2="31959" y2="50000"/>
                        <a14:foregroundMark x1="26031" y1="43000" x2="26031" y2="43000"/>
                        <a14:foregroundMark x1="47680" y1="42333" x2="47938" y2="48667"/>
                        <a14:foregroundMark x1="38402" y1="31000" x2="38402" y2="36000"/>
                        <a14:foregroundMark x1="21392" y1="62333" x2="23454" y2="62333"/>
                        <a14:foregroundMark x1="18814" y1="62000" x2="18814" y2="62000"/>
                        <a14:foregroundMark x1="18557" y1="57000" x2="18557" y2="57000"/>
                        <a14:foregroundMark x1="19845" y1="57000" x2="19845" y2="57000"/>
                        <a14:foregroundMark x1="37371" y1="62333" x2="39433" y2="62333"/>
                        <a14:foregroundMark x1="47680" y1="55333" x2="47938" y2="61333"/>
                        <a14:foregroundMark x1="39175" y1="77000" x2="44072" y2="77000"/>
                        <a14:foregroundMark x1="19588" y1="79667" x2="20361" y2="79667"/>
                        <a14:foregroundMark x1="19845" y1="74333" x2="19845" y2="74333"/>
                        <a14:foregroundMark x1="27062" y1="73667" x2="27062" y2="73667"/>
                        <a14:foregroundMark x1="46907" y1="71000" x2="49227" y2="70000"/>
                        <a14:foregroundMark x1="57732" y1="72667" x2="59536" y2="72000"/>
                        <a14:foregroundMark x1="57732" y1="71333" x2="59794" y2="70000"/>
                        <a14:foregroundMark x1="63660" y1="77333" x2="64691" y2="77000"/>
                        <a14:foregroundMark x1="65979" y1="73333" x2="65979" y2="73333"/>
                        <a14:foregroundMark x1="68299" y1="79000" x2="68299" y2="79000"/>
                        <a14:foregroundMark x1="72423" y1="77000" x2="72423" y2="77000"/>
                        <a14:foregroundMark x1="78093" y1="72333" x2="78093" y2="72333"/>
                        <a14:backgroundMark x1="37887" y1="48667" x2="37887" y2="48667"/>
                      </a14:backgroundRemoval>
                    </a14:imgEffect>
                  </a14:imgLayer>
                </a14:imgProps>
              </a:ext>
              <a:ext uri="{28A0092B-C50C-407E-A947-70E740481C1C}">
                <a14:useLocalDpi xmlns:a14="http://schemas.microsoft.com/office/drawing/2010/main" val="0"/>
              </a:ext>
            </a:extLst>
          </a:blip>
          <a:srcRect l="14263" t="6163" r="16346" b="15283"/>
          <a:stretch/>
        </p:blipFill>
        <p:spPr>
          <a:xfrm>
            <a:off x="439699" y="380999"/>
            <a:ext cx="1317306" cy="1153023"/>
          </a:xfrm>
          <a:prstGeom prst="rect">
            <a:avLst/>
          </a:prstGeom>
          <a:effectLst>
            <a:outerShdw blurRad="50800" dist="38100" dir="5400000" algn="t" rotWithShape="0">
              <a:prstClr val="black">
                <a:alpha val="40000"/>
              </a:prstClr>
            </a:outerShdw>
          </a:effectLst>
        </p:spPr>
      </p:pic>
      <p:pic>
        <p:nvPicPr>
          <p:cNvPr id="13" name="Picture 12" descr="آرم جامعه المصطفی"/>
          <p:cNvPicPr/>
          <p:nvPr/>
        </p:nvPicPr>
        <p:blipFill rotWithShape="1">
          <a:blip r:embed="rId9" cstate="print">
            <a:lum bright="70000" contrast="-70000"/>
            <a:extLst>
              <a:ext uri="{BEBA8EAE-BF5A-486C-A8C5-ECC9F3942E4B}">
                <a14:imgProps xmlns:a14="http://schemas.microsoft.com/office/drawing/2010/main">
                  <a14:imgLayer r:embed="rId10">
                    <a14:imgEffect>
                      <a14:backgroundRemoval t="52878" b="64029" l="0" r="10299">
                        <a14:foregroundMark x1="6645" y1="57554" x2="7641" y2="57194"/>
                        <a14:foregroundMark x1="5648" y1="54317" x2="5980" y2="56835"/>
                        <a14:backgroundMark x1="4319" y1="55755" x2="4651" y2="57914"/>
                        <a14:backgroundMark x1="6977" y1="56475" x2="9302" y2="55396"/>
                        <a14:backgroundMark x1="6645" y1="53957" x2="8306" y2="53597"/>
                        <a14:backgroundMark x1="997" y1="58633" x2="332" y2="59712"/>
                        <a14:backgroundMark x1="332" y1="62950" x2="3987" y2="64748"/>
                        <a14:backgroundMark x1="5316" y1="63669" x2="6645" y2="64748"/>
                        <a14:backgroundMark x1="7973" y1="62950" x2="10963" y2="63669"/>
                        <a14:backgroundMark x1="10631" y1="62590" x2="10631" y2="53597"/>
                        <a14:backgroundMark x1="8638" y1="60072" x2="10963" y2="58993"/>
                        <a14:backgroundMark x1="8306" y1="58273" x2="11296" y2="57554"/>
                        <a14:backgroundMark x1="9302" y1="53597" x2="9967" y2="56115"/>
                        <a14:backgroundMark x1="0" y1="54676" x2="997" y2="52878"/>
                        <a14:backgroundMark x1="1661" y1="53957" x2="1993" y2="52878"/>
                        <a14:backgroundMark x1="2990" y1="54676" x2="3322" y2="52878"/>
                        <a14:backgroundMark x1="3987" y1="53597" x2="5648" y2="52878"/>
                        <a14:backgroundMark x1="4651" y1="60432" x2="4651" y2="60432"/>
                        <a14:backgroundMark x1="3654" y1="60072" x2="3654" y2="60072"/>
                        <a14:backgroundMark x1="6645" y1="58273" x2="6645" y2="58273"/>
                        <a14:backgroundMark x1="7309" y1="61151" x2="7309" y2="61151"/>
                        <a14:backgroundMark x1="4319" y1="62590" x2="4319" y2="62590"/>
                        <a14:backgroundMark x1="2326" y1="61871" x2="2326" y2="61871"/>
                        <a14:backgroundMark x1="1661" y1="56115" x2="1661" y2="56115"/>
                        <a14:backgroundMark x1="6977" y1="64029" x2="8306" y2="63669"/>
                        <a14:backgroundMark x1="3654" y1="64029" x2="4651" y2="63669"/>
                        <a14:backgroundMark x1="332" y1="60791" x2="664" y2="60072"/>
                        <a14:backgroundMark x1="5316" y1="55755" x2="5316" y2="55755"/>
                        <a14:backgroundMark x1="6312" y1="54676" x2="6312" y2="54676"/>
                        <a14:backgroundMark x1="8970" y1="62950" x2="9967" y2="62230"/>
                        <a14:backgroundMark x1="997" y1="62230" x2="0" y2="61871"/>
                        <a14:backgroundMark x1="1329" y1="62590" x2="1329" y2="62590"/>
                      </a14:backgroundRemoval>
                    </a14:imgEffect>
                  </a14:imgLayer>
                </a14:imgProps>
              </a:ext>
              <a:ext uri="{28A0092B-C50C-407E-A947-70E740481C1C}">
                <a14:useLocalDpi xmlns:a14="http://schemas.microsoft.com/office/drawing/2010/main" val="0"/>
              </a:ext>
            </a:extLst>
          </a:blip>
          <a:srcRect t="52889" r="88626" b="35778"/>
          <a:stretch/>
        </p:blipFill>
        <p:spPr bwMode="auto">
          <a:xfrm>
            <a:off x="512253" y="935567"/>
            <a:ext cx="118514" cy="67734"/>
          </a:xfrm>
          <a:prstGeom prst="rect">
            <a:avLst/>
          </a:prstGeom>
          <a:noFill/>
        </p:spPr>
      </p:pic>
    </p:spTree>
    <p:extLst>
      <p:ext uri="{BB962C8B-B14F-4D97-AF65-F5344CB8AC3E}">
        <p14:creationId xmlns:p14="http://schemas.microsoft.com/office/powerpoint/2010/main" val="4174598525"/>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4156363" y="5352012"/>
            <a:ext cx="7079673" cy="605443"/>
          </a:xfrm>
          <a:prstGeom prst="rect">
            <a:avLst/>
          </a:prstGeom>
        </p:spPr>
      </p:pic>
      <p:sp>
        <p:nvSpPr>
          <p:cNvPr id="4" name="TextBox 3"/>
          <p:cNvSpPr txBox="1"/>
          <p:nvPr/>
        </p:nvSpPr>
        <p:spPr>
          <a:xfrm>
            <a:off x="4184073" y="1474124"/>
            <a:ext cx="7047806" cy="3554819"/>
          </a:xfrm>
          <a:prstGeom prst="rect">
            <a:avLst/>
          </a:prstGeom>
          <a:noFill/>
        </p:spPr>
        <p:txBody>
          <a:bodyPr wrap="square" rtlCol="0">
            <a:spAutoFit/>
          </a:bodyPr>
          <a:lstStyle/>
          <a:p>
            <a:pPr algn="just" rtl="1"/>
            <a:r>
              <a:rPr lang="fa-IR" sz="2500" dirty="0" smtClean="0">
                <a:cs typeface="B Lotus" panose="00000400000000000000" pitchFamily="2" charset="-78"/>
              </a:rPr>
              <a:t>لباس </a:t>
            </a:r>
            <a:r>
              <a:rPr lang="fa-IR" sz="2500" dirty="0">
                <a:cs typeface="B Lotus" panose="00000400000000000000" pitchFamily="2" charset="-78"/>
              </a:rPr>
              <a:t>مصونیت واطمینان بخش است نه محــدودیت آور! چرا كه گوهر وجودی انسان ارزشمندترین و گرانمایه ترین چیزی است كه ازجانب خداوند </a:t>
            </a:r>
            <a:r>
              <a:rPr lang="fa-IR" sz="2500" dirty="0" smtClean="0">
                <a:cs typeface="B Lotus" panose="00000400000000000000" pitchFamily="2" charset="-78"/>
              </a:rPr>
              <a:t>باری تعالی </a:t>
            </a:r>
            <a:r>
              <a:rPr lang="fa-IR" sz="2500" dirty="0">
                <a:cs typeface="B Lotus" panose="00000400000000000000" pitchFamily="2" charset="-78"/>
              </a:rPr>
              <a:t>، آن مهربانترین مهربانـــان به ودیعه گذارده شده است. وهر چیز ارزشمند نیازمند مراقبت ، محافظت ، نگهبانی وممانعت از مفقود شـدن ودسـت درازی و سرقت است و گوهر ارزشمند وجود آدمی به مراتب اولی نیازمند چنیین مراقبتی است. </a:t>
            </a:r>
            <a:r>
              <a:rPr lang="fa-IR" sz="2500" dirty="0" smtClean="0">
                <a:cs typeface="B Lotus" panose="00000400000000000000" pitchFamily="2" charset="-78"/>
              </a:rPr>
              <a:t>لباس </a:t>
            </a:r>
            <a:r>
              <a:rPr lang="fa-IR" sz="2500" dirty="0">
                <a:cs typeface="B Lotus" panose="00000400000000000000" pitchFamily="2" charset="-78"/>
              </a:rPr>
              <a:t>صدفی است كه از این گوهــر گرانمایه محافظت می نماید ، پس با چنین تعبیری نیز </a:t>
            </a:r>
            <a:r>
              <a:rPr lang="fa-IR" sz="2500" dirty="0" smtClean="0">
                <a:cs typeface="B Lotus" panose="00000400000000000000" pitchFamily="2" charset="-78"/>
              </a:rPr>
              <a:t>لباس </a:t>
            </a:r>
            <a:r>
              <a:rPr lang="fa-IR" sz="2500" dirty="0">
                <a:cs typeface="B Lotus" panose="00000400000000000000" pitchFamily="2" charset="-78"/>
              </a:rPr>
              <a:t>، ارزش آفرین است وپاسبان </a:t>
            </a:r>
            <a:r>
              <a:rPr lang="fa-IR" sz="2500" dirty="0" smtClean="0">
                <a:cs typeface="B Lotus" panose="00000400000000000000" pitchFamily="2" charset="-78"/>
              </a:rPr>
              <a:t>ارزش </a:t>
            </a:r>
            <a:r>
              <a:rPr lang="fa-IR" sz="2500" dirty="0">
                <a:cs typeface="B Lotus" panose="00000400000000000000" pitchFamily="2" charset="-78"/>
              </a:rPr>
              <a:t>نه </a:t>
            </a:r>
            <a:r>
              <a:rPr lang="fa-IR" sz="2500" dirty="0" smtClean="0">
                <a:cs typeface="B Lotus" panose="00000400000000000000" pitchFamily="2" charset="-78"/>
              </a:rPr>
              <a:t>محدودیت، </a:t>
            </a:r>
            <a:r>
              <a:rPr lang="fa-IR" sz="2500" dirty="0">
                <a:cs typeface="B Lotus" panose="00000400000000000000" pitchFamily="2" charset="-78"/>
              </a:rPr>
              <a:t>و از بین </a:t>
            </a:r>
            <a:r>
              <a:rPr lang="fa-IR" sz="2500" dirty="0" smtClean="0">
                <a:cs typeface="B Lotus" panose="00000400000000000000" pitchFamily="2" charset="-78"/>
              </a:rPr>
              <a:t>برنده ارزش </a:t>
            </a:r>
            <a:r>
              <a:rPr lang="fa-IR" sz="2500" dirty="0">
                <a:cs typeface="B Lotus" panose="00000400000000000000" pitchFamily="2" charset="-78"/>
              </a:rPr>
              <a:t>وكم كننده ی بهای ذی قیمت آدمی !</a:t>
            </a:r>
            <a:endParaRPr lang="en-US" sz="2500" dirty="0">
              <a:cs typeface="B Lotus" panose="00000400000000000000" pitchFamily="2" charset="-78"/>
            </a:endParaRPr>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9947" r="89876"/>
                    </a14:imgEffect>
                    <a14:imgEffect>
                      <a14:sharpenSoften amount="-50000"/>
                    </a14:imgEffect>
                  </a14:imgLayer>
                </a14:imgProps>
              </a:ext>
              <a:ext uri="{28A0092B-C50C-407E-A947-70E740481C1C}">
                <a14:useLocalDpi xmlns:a14="http://schemas.microsoft.com/office/drawing/2010/main" val="0"/>
              </a:ext>
            </a:extLst>
          </a:blip>
          <a:srcRect l="11421" r="14721"/>
          <a:stretch/>
        </p:blipFill>
        <p:spPr>
          <a:xfrm>
            <a:off x="235527" y="1284368"/>
            <a:ext cx="3131127" cy="4585775"/>
          </a:xfrm>
          <a:prstGeom prst="rect">
            <a:avLst/>
          </a:prstGeom>
          <a:effectLst>
            <a:outerShdw blurRad="76200" dir="18900000" sy="23000" kx="-1200000" algn="bl" rotWithShape="0">
              <a:prstClr val="black">
                <a:alpha val="20000"/>
              </a:prstClr>
            </a:outerShdw>
          </a:effectLst>
        </p:spPr>
      </p:pic>
      <p:sp>
        <p:nvSpPr>
          <p:cNvPr id="6" name="4-Point Star 5"/>
          <p:cNvSpPr/>
          <p:nvPr/>
        </p:nvSpPr>
        <p:spPr>
          <a:xfrm>
            <a:off x="110836" y="5994865"/>
            <a:ext cx="3255819" cy="156555"/>
          </a:xfrm>
          <a:prstGeom prst="star4">
            <a:avLst/>
          </a:prstGeom>
          <a:solidFill>
            <a:schemeClr val="bg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Chord 30"/>
          <p:cNvSpPr/>
          <p:nvPr/>
        </p:nvSpPr>
        <p:spPr>
          <a:xfrm rot="6989049">
            <a:off x="1818366" y="824124"/>
            <a:ext cx="491214" cy="920863"/>
          </a:xfrm>
          <a:custGeom>
            <a:avLst/>
            <a:gdLst>
              <a:gd name="connsiteX0" fmla="*/ 491717 w 589089"/>
              <a:gd name="connsiteY0" fmla="*/ 948265 h 1088153"/>
              <a:gd name="connsiteX1" fmla="*/ 56419 w 589089"/>
              <a:gd name="connsiteY1" fmla="*/ 864299 h 1088153"/>
              <a:gd name="connsiteX2" fmla="*/ 1144 w 589089"/>
              <a:gd name="connsiteY2" fmla="*/ 496161 h 1088153"/>
              <a:gd name="connsiteX3" fmla="*/ 142404 w 589089"/>
              <a:gd name="connsiteY3" fmla="*/ 78199 h 1088153"/>
              <a:gd name="connsiteX4" fmla="*/ 491717 w 589089"/>
              <a:gd name="connsiteY4" fmla="*/ 948265 h 1088153"/>
              <a:gd name="connsiteX0" fmla="*/ 491422 w 491905"/>
              <a:gd name="connsiteY0" fmla="*/ 870066 h 947182"/>
              <a:gd name="connsiteX1" fmla="*/ 193233 w 491905"/>
              <a:gd name="connsiteY1" fmla="*/ 873415 h 947182"/>
              <a:gd name="connsiteX2" fmla="*/ 56124 w 491905"/>
              <a:gd name="connsiteY2" fmla="*/ 786100 h 947182"/>
              <a:gd name="connsiteX3" fmla="*/ 849 w 491905"/>
              <a:gd name="connsiteY3" fmla="*/ 417962 h 947182"/>
              <a:gd name="connsiteX4" fmla="*/ 142109 w 491905"/>
              <a:gd name="connsiteY4" fmla="*/ 0 h 947182"/>
              <a:gd name="connsiteX5" fmla="*/ 491422 w 491905"/>
              <a:gd name="connsiteY5" fmla="*/ 870066 h 947182"/>
              <a:gd name="connsiteX0" fmla="*/ 490902 w 491385"/>
              <a:gd name="connsiteY0" fmla="*/ 870066 h 947182"/>
              <a:gd name="connsiteX1" fmla="*/ 192713 w 491385"/>
              <a:gd name="connsiteY1" fmla="*/ 873415 h 947182"/>
              <a:gd name="connsiteX2" fmla="*/ 111427 w 491385"/>
              <a:gd name="connsiteY2" fmla="*/ 742808 h 947182"/>
              <a:gd name="connsiteX3" fmla="*/ 329 w 491385"/>
              <a:gd name="connsiteY3" fmla="*/ 417962 h 947182"/>
              <a:gd name="connsiteX4" fmla="*/ 141589 w 491385"/>
              <a:gd name="connsiteY4" fmla="*/ 0 h 947182"/>
              <a:gd name="connsiteX5" fmla="*/ 490902 w 491385"/>
              <a:gd name="connsiteY5" fmla="*/ 870066 h 947182"/>
              <a:gd name="connsiteX0" fmla="*/ 490904 w 491399"/>
              <a:gd name="connsiteY0" fmla="*/ 870066 h 935166"/>
              <a:gd name="connsiteX1" fmla="*/ 198982 w 491399"/>
              <a:gd name="connsiteY1" fmla="*/ 823856 h 935166"/>
              <a:gd name="connsiteX2" fmla="*/ 111429 w 491399"/>
              <a:gd name="connsiteY2" fmla="*/ 742808 h 935166"/>
              <a:gd name="connsiteX3" fmla="*/ 331 w 491399"/>
              <a:gd name="connsiteY3" fmla="*/ 417962 h 935166"/>
              <a:gd name="connsiteX4" fmla="*/ 141591 w 491399"/>
              <a:gd name="connsiteY4" fmla="*/ 0 h 935166"/>
              <a:gd name="connsiteX5" fmla="*/ 490904 w 491399"/>
              <a:gd name="connsiteY5" fmla="*/ 870066 h 935166"/>
              <a:gd name="connsiteX0" fmla="*/ 490808 w 491303"/>
              <a:gd name="connsiteY0" fmla="*/ 870066 h 935166"/>
              <a:gd name="connsiteX1" fmla="*/ 198886 w 491303"/>
              <a:gd name="connsiteY1" fmla="*/ 823856 h 935166"/>
              <a:gd name="connsiteX2" fmla="*/ 148534 w 491303"/>
              <a:gd name="connsiteY2" fmla="*/ 724273 h 935166"/>
              <a:gd name="connsiteX3" fmla="*/ 235 w 491303"/>
              <a:gd name="connsiteY3" fmla="*/ 417962 h 935166"/>
              <a:gd name="connsiteX4" fmla="*/ 141495 w 491303"/>
              <a:gd name="connsiteY4" fmla="*/ 0 h 935166"/>
              <a:gd name="connsiteX5" fmla="*/ 490808 w 491303"/>
              <a:gd name="connsiteY5" fmla="*/ 870066 h 935166"/>
              <a:gd name="connsiteX0" fmla="*/ 490795 w 491214"/>
              <a:gd name="connsiteY0" fmla="*/ 870066 h 920863"/>
              <a:gd name="connsiteX1" fmla="*/ 154697 w 491214"/>
              <a:gd name="connsiteY1" fmla="*/ 735192 h 920863"/>
              <a:gd name="connsiteX2" fmla="*/ 148521 w 491214"/>
              <a:gd name="connsiteY2" fmla="*/ 724273 h 920863"/>
              <a:gd name="connsiteX3" fmla="*/ 222 w 491214"/>
              <a:gd name="connsiteY3" fmla="*/ 417962 h 920863"/>
              <a:gd name="connsiteX4" fmla="*/ 141482 w 491214"/>
              <a:gd name="connsiteY4" fmla="*/ 0 h 920863"/>
              <a:gd name="connsiteX5" fmla="*/ 490795 w 491214"/>
              <a:gd name="connsiteY5" fmla="*/ 870066 h 92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214" h="920863">
                <a:moveTo>
                  <a:pt x="490795" y="870066"/>
                </a:moveTo>
                <a:cubicBezTo>
                  <a:pt x="503420" y="1034229"/>
                  <a:pt x="227247" y="749186"/>
                  <a:pt x="154697" y="735192"/>
                </a:cubicBezTo>
                <a:cubicBezTo>
                  <a:pt x="82147" y="721198"/>
                  <a:pt x="174267" y="777145"/>
                  <a:pt x="148521" y="724273"/>
                </a:cubicBezTo>
                <a:cubicBezTo>
                  <a:pt x="122775" y="671401"/>
                  <a:pt x="-6049" y="548982"/>
                  <a:pt x="222" y="417962"/>
                </a:cubicBezTo>
                <a:cubicBezTo>
                  <a:pt x="8501" y="244984"/>
                  <a:pt x="60984" y="89696"/>
                  <a:pt x="141482" y="0"/>
                </a:cubicBezTo>
                <a:lnTo>
                  <a:pt x="490795" y="870066"/>
                </a:lnTo>
                <a:close/>
              </a:path>
            </a:pathLst>
          </a:custGeom>
          <a:solidFill>
            <a:schemeClr val="tx2">
              <a:lumMod val="1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4-Point Star 31"/>
          <p:cNvSpPr/>
          <p:nvPr/>
        </p:nvSpPr>
        <p:spPr>
          <a:xfrm>
            <a:off x="4308764" y="854825"/>
            <a:ext cx="6844144" cy="142702"/>
          </a:xfrm>
          <a:prstGeom prst="star4">
            <a:avLst/>
          </a:prstGeom>
          <a:solidFill>
            <a:schemeClr val="bg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4-Point Star 32"/>
          <p:cNvSpPr/>
          <p:nvPr/>
        </p:nvSpPr>
        <p:spPr>
          <a:xfrm rot="5400000">
            <a:off x="2355271" y="3071554"/>
            <a:ext cx="3255819" cy="156555"/>
          </a:xfrm>
          <a:prstGeom prst="star4">
            <a:avLst/>
          </a:prstGeom>
          <a:solidFill>
            <a:schemeClr val="bg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912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1082040" y="5421285"/>
            <a:ext cx="10027920" cy="1143000"/>
          </a:xfrm>
          <a:prstGeom prst="rect">
            <a:avLst/>
          </a:prstGeom>
        </p:spPr>
      </p:pic>
      <p:pic>
        <p:nvPicPr>
          <p:cNvPr id="3" name="Picture 2"/>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4128655" y="380999"/>
            <a:ext cx="8063345" cy="1988128"/>
          </a:xfrm>
          <a:prstGeom prst="rect">
            <a:avLst/>
          </a:prstGeom>
        </p:spPr>
      </p:pic>
      <p:sp>
        <p:nvSpPr>
          <p:cNvPr id="2" name="TextBox 1"/>
          <p:cNvSpPr txBox="1"/>
          <p:nvPr/>
        </p:nvSpPr>
        <p:spPr>
          <a:xfrm>
            <a:off x="5153886" y="1079271"/>
            <a:ext cx="6080760" cy="538609"/>
          </a:xfrm>
          <a:prstGeom prst="rect">
            <a:avLst/>
          </a:prstGeom>
          <a:noFill/>
        </p:spPr>
        <p:txBody>
          <a:bodyPr wrap="square" rtlCol="0">
            <a:spAutoFit/>
          </a:bodyPr>
          <a:lstStyle/>
          <a:p>
            <a:pPr algn="ctr" rtl="1"/>
            <a:r>
              <a:rPr lang="fa-IR" sz="29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4</a:t>
            </a:r>
            <a:r>
              <a:rPr lang="ar-SA" sz="29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 </a:t>
            </a:r>
            <a:r>
              <a:rPr lang="ar-SA" sz="29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همسر، مايه آرامش روحي و رواني</a:t>
            </a:r>
            <a:endParaRPr lang="en-US" sz="29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
        <p:nvSpPr>
          <p:cNvPr id="4" name="TextBox 3"/>
          <p:cNvSpPr txBox="1"/>
          <p:nvPr/>
        </p:nvSpPr>
        <p:spPr>
          <a:xfrm>
            <a:off x="975360" y="2388525"/>
            <a:ext cx="10256520" cy="3170099"/>
          </a:xfrm>
          <a:prstGeom prst="rect">
            <a:avLst/>
          </a:prstGeom>
          <a:noFill/>
        </p:spPr>
        <p:txBody>
          <a:bodyPr wrap="square" rtlCol="0">
            <a:spAutoFit/>
          </a:bodyPr>
          <a:lstStyle/>
          <a:p>
            <a:pPr algn="just" rtl="1"/>
            <a:r>
              <a:rPr lang="fa-IR" sz="2500" dirty="0" smtClean="0">
                <a:cs typeface="B Lotus" panose="00000400000000000000" pitchFamily="2" charset="-78"/>
              </a:rPr>
              <a:t>همسر</a:t>
            </a:r>
            <a:r>
              <a:rPr lang="fa-IR" sz="2500" dirty="0">
                <a:cs typeface="B Lotus" panose="00000400000000000000" pitchFamily="2" charset="-78"/>
              </a:rPr>
              <a:t>, نقش مهمى در ایجاد سکون و آرامش درونى دارد, زیرا </a:t>
            </a:r>
            <a:r>
              <a:rPr lang="fa-IR" sz="2500" dirty="0" smtClean="0">
                <a:cs typeface="B Lotus" panose="00000400000000000000" pitchFamily="2" charset="-78"/>
              </a:rPr>
              <a:t>انسان زمانیکه ازدواج میکند و همسری را انتخاب میکند، پس ازدواج </a:t>
            </a:r>
            <a:r>
              <a:rPr lang="fa-IR" sz="2500" dirty="0">
                <a:cs typeface="B Lotus" panose="00000400000000000000" pitchFamily="2" charset="-78"/>
              </a:rPr>
              <a:t>نوعى نیاز فطرى است, به همین جهت افراد مجرد آرامش کامل روحى و روانى ندارند و در آنها همیشه یک نوع کشمکش درونى وجود دارد, ولى ازدواج نیازهاى عاطفى افراد را برآورده مى کند و کشمکش درونى را از بین برده و میل و انگیزه زندگى را در آنها قوى مى نماید, زیرا فردى که ازدواج </a:t>
            </a:r>
            <a:r>
              <a:rPr lang="fa-IR" sz="2500" dirty="0" smtClean="0">
                <a:cs typeface="B Lotus" panose="00000400000000000000" pitchFamily="2" charset="-78"/>
              </a:rPr>
              <a:t>کرده و همسری را به خود گرفته، </a:t>
            </a:r>
            <a:r>
              <a:rPr lang="fa-IR" sz="2500" dirty="0">
                <a:cs typeface="B Lotus" panose="00000400000000000000" pitchFamily="2" charset="-78"/>
              </a:rPr>
              <a:t>مى داند که کسى او را از صمیم دل دوست دارد و منتظر و نیازمند او مى باشد. این احساس, تلاش و کوشش او را در زندگى چند برابر مى کند و زمانى که بعد از تلاش و کوشش و خستگى به هم مى رسند و با روى خوش با یکدیگر برخورد مى کنند, خستگى ها از یاد مى روند و جاى خود را به سکون و آرامش مى دهند.</a:t>
            </a:r>
            <a:endParaRPr lang="en-US" sz="2500" dirty="0">
              <a:cs typeface="B Lotus" panose="00000400000000000000" pitchFamily="2" charset="-78"/>
            </a:endParaRPr>
          </a:p>
        </p:txBody>
      </p:sp>
    </p:spTree>
    <p:extLst>
      <p:ext uri="{BB962C8B-B14F-4D97-AF65-F5344CB8AC3E}">
        <p14:creationId xmlns:p14="http://schemas.microsoft.com/office/powerpoint/2010/main" val="376926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1082040" y="5559834"/>
            <a:ext cx="10027920" cy="1143000"/>
          </a:xfrm>
          <a:prstGeom prst="rect">
            <a:avLst/>
          </a:prstGeom>
        </p:spPr>
      </p:pic>
      <p:pic>
        <p:nvPicPr>
          <p:cNvPr id="3" name="Picture 2"/>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4128655" y="242451"/>
            <a:ext cx="8063345" cy="1988128"/>
          </a:xfrm>
          <a:prstGeom prst="rect">
            <a:avLst/>
          </a:prstGeom>
        </p:spPr>
      </p:pic>
      <p:sp>
        <p:nvSpPr>
          <p:cNvPr id="2" name="TextBox 1"/>
          <p:cNvSpPr txBox="1"/>
          <p:nvPr/>
        </p:nvSpPr>
        <p:spPr>
          <a:xfrm>
            <a:off x="5167739" y="954574"/>
            <a:ext cx="6080760" cy="538609"/>
          </a:xfrm>
          <a:prstGeom prst="rect">
            <a:avLst/>
          </a:prstGeom>
          <a:noFill/>
        </p:spPr>
        <p:txBody>
          <a:bodyPr wrap="square" rtlCol="0">
            <a:spAutoFit/>
          </a:bodyPr>
          <a:lstStyle/>
          <a:p>
            <a:pPr algn="ctr"/>
            <a:r>
              <a:rPr lang="fa-IR" sz="29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5</a:t>
            </a:r>
            <a:r>
              <a:rPr lang="ar-SA" sz="29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 </a:t>
            </a:r>
            <a:r>
              <a:rPr lang="ar-SA" sz="29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دقت در انتخاب همسران پاك</a:t>
            </a:r>
            <a:endParaRPr lang="en-US" sz="29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
        <p:nvSpPr>
          <p:cNvPr id="4" name="TextBox 3"/>
          <p:cNvSpPr txBox="1"/>
          <p:nvPr/>
        </p:nvSpPr>
        <p:spPr>
          <a:xfrm>
            <a:off x="975360" y="2236120"/>
            <a:ext cx="10256520" cy="3785652"/>
          </a:xfrm>
          <a:prstGeom prst="rect">
            <a:avLst/>
          </a:prstGeom>
          <a:noFill/>
        </p:spPr>
        <p:txBody>
          <a:bodyPr wrap="square" rtlCol="0">
            <a:spAutoFit/>
          </a:bodyPr>
          <a:lstStyle/>
          <a:p>
            <a:pPr algn="just" rtl="1"/>
            <a:r>
              <a:rPr lang="fa-IR" sz="2400" dirty="0">
                <a:cs typeface="B Lotus" panose="00000400000000000000" pitchFamily="2" charset="-78"/>
              </a:rPr>
              <a:t>انسان در سراسر زندگی با انتخاب هایی روبه رو می شود و بایسته است که ملاک ها و معیارهایی برای گزینش هر موضوع در دست داشته باشد؛ مانند انتخاب شغل، رشته تحصیلی، مسکن و ... فرد براساس منافع و شرایط و امکانات موجود، معیارهایی را تعریف و آنگاه گزینش می کند، یکی از موضوعات و مسائل مهم زندگی ازدواج است که نیازمند دقت و توجه بیشتری است؛ زیرا به تمام زندگی دنیوی و اخروی او ارتباط دارد و نسل آینده نیز از آن متأثر می </a:t>
            </a:r>
            <a:r>
              <a:rPr lang="fa-IR" sz="2400" dirty="0" smtClean="0">
                <a:cs typeface="B Lotus" panose="00000400000000000000" pitchFamily="2" charset="-78"/>
              </a:rPr>
              <a:t>باشد. </a:t>
            </a:r>
            <a:r>
              <a:rPr lang="fa-IR" sz="2400" dirty="0">
                <a:cs typeface="B Lotus" panose="00000400000000000000" pitchFamily="2" charset="-78"/>
              </a:rPr>
              <a:t>از جمله ملاک های بسیار مهم و ضروری در انتخاب همسر، عفت و پاکدامنی است. اگر به قرآن کریم، احادیث و روایات معصومان مراجعه کنیم به خوبی می فهمیم که آنان به عفت و پاکدامنی تأکید فراوان می کردند. قرآن شریف در همین زمینه می فرماید: </a:t>
            </a:r>
            <a:r>
              <a:rPr lang="fa-IR" sz="2400" dirty="0">
                <a:solidFill>
                  <a:srgbClr val="FFFF00"/>
                </a:solidFill>
                <a:cs typeface="B Lotus" panose="00000400000000000000" pitchFamily="2" charset="-78"/>
              </a:rPr>
              <a:t>«الزانی لاینکح الا زانیه او مشرکه و الزانیه لا ینکحها الا زان او مشرک و حرم ذلک علی المؤمنین»(نور،آیه،3) </a:t>
            </a:r>
            <a:r>
              <a:rPr lang="fa-IR" sz="2400" dirty="0">
                <a:cs typeface="B Lotus" panose="00000400000000000000" pitchFamily="2" charset="-78"/>
              </a:rPr>
              <a:t>«مرد زناکار جز با زن زناکار یا مشرک ازدواج نمی کند، و زن زناکار را جز مرد زناکار یا مشرک، به ازدواج خود در نمی آورد، و این کار بر مؤمنان حرام شده است</a:t>
            </a:r>
            <a:r>
              <a:rPr lang="fa-IR" sz="2400" dirty="0" smtClean="0">
                <a:cs typeface="B Lotus" panose="00000400000000000000" pitchFamily="2" charset="-78"/>
              </a:rPr>
              <a:t>.»</a:t>
            </a:r>
            <a:endParaRPr lang="fa-IR" sz="2400" dirty="0">
              <a:cs typeface="B Lotus" panose="00000400000000000000" pitchFamily="2" charset="-78"/>
            </a:endParaRPr>
          </a:p>
        </p:txBody>
      </p:sp>
    </p:spTree>
    <p:extLst>
      <p:ext uri="{BB962C8B-B14F-4D97-AF65-F5344CB8AC3E}">
        <p14:creationId xmlns:p14="http://schemas.microsoft.com/office/powerpoint/2010/main" val="27408004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1082040" y="5795356"/>
            <a:ext cx="10027920" cy="1143000"/>
          </a:xfrm>
          <a:prstGeom prst="rect">
            <a:avLst/>
          </a:prstGeom>
        </p:spPr>
      </p:pic>
      <p:sp>
        <p:nvSpPr>
          <p:cNvPr id="4" name="TextBox 3"/>
          <p:cNvSpPr txBox="1"/>
          <p:nvPr/>
        </p:nvSpPr>
        <p:spPr>
          <a:xfrm>
            <a:off x="975357" y="946300"/>
            <a:ext cx="10256520" cy="5262979"/>
          </a:xfrm>
          <a:prstGeom prst="rect">
            <a:avLst/>
          </a:prstGeom>
          <a:noFill/>
        </p:spPr>
        <p:txBody>
          <a:bodyPr wrap="square" rtlCol="0">
            <a:spAutoFit/>
          </a:bodyPr>
          <a:lstStyle/>
          <a:p>
            <a:pPr algn="just" rtl="1"/>
            <a:r>
              <a:rPr lang="fa-IR" sz="2400" dirty="0" smtClean="0">
                <a:cs typeface="B Lotus" panose="00000400000000000000" pitchFamily="2" charset="-78"/>
              </a:rPr>
              <a:t>در جایی دیگری از قرآن کریم، اولین </a:t>
            </a:r>
            <a:r>
              <a:rPr lang="fa-IR" sz="2400" dirty="0">
                <a:cs typeface="B Lotus" panose="00000400000000000000" pitchFamily="2" charset="-78"/>
              </a:rPr>
              <a:t>و مهم ترین ملاک در انتخاب همسر را دینداری معرفی کرده است. در همین زمینه می فرماید: </a:t>
            </a:r>
            <a:r>
              <a:rPr lang="fa-IR" sz="2400" dirty="0">
                <a:solidFill>
                  <a:srgbClr val="FFFF00"/>
                </a:solidFill>
                <a:cs typeface="B Lotus" panose="00000400000000000000" pitchFamily="2" charset="-78"/>
              </a:rPr>
              <a:t>«ولا تنکحوا المشرکات حتی یومن ولامه مؤمنه خیر من مشرکه ولو اعجبتکم و لا تنکحو المشرکین حتی یومنوا و لعبد مؤمن خیر من مشرک ولو اعجبکم اولئک یدعون الی النار واللّه یدعو الی الجنه»(البقره،آیه،221</a:t>
            </a:r>
            <a:r>
              <a:rPr lang="fa-IR" sz="2400" dirty="0" smtClean="0">
                <a:solidFill>
                  <a:srgbClr val="FFFF00"/>
                </a:solidFill>
                <a:cs typeface="B Lotus" panose="00000400000000000000" pitchFamily="2" charset="-78"/>
              </a:rPr>
              <a:t>)</a:t>
            </a:r>
            <a:r>
              <a:rPr lang="fa-IR" sz="2400" dirty="0">
                <a:cs typeface="B Lotus" panose="00000400000000000000" pitchFamily="2" charset="-78"/>
              </a:rPr>
              <a:t> </a:t>
            </a:r>
            <a:r>
              <a:rPr lang="fa-IR" sz="2400" dirty="0" smtClean="0">
                <a:cs typeface="B Lotus" panose="00000400000000000000" pitchFamily="2" charset="-78"/>
              </a:rPr>
              <a:t>«با </a:t>
            </a:r>
            <a:r>
              <a:rPr lang="fa-IR" sz="2400" dirty="0">
                <a:cs typeface="B Lotus" panose="00000400000000000000" pitchFamily="2" charset="-78"/>
              </a:rPr>
              <a:t>زنان مشرک تا زمانی که ایمان نیاورده اند ازدواج نکنید، اگر چه بخاطر مال یا جمال و مقام (موقعیت)، شما را به شگفتی آورند و زنان خود را به ازدواج مردان مشرک و بت پرست تا ایمان نیاورده اند در نیاورید اگر چه (مال و زیبایی و موقعیت) آنان شما را به شگفتی آورد (زیرا) آنها شما را به سوی آتش دعوت می کنند و خداوند شما را دعوت به بهشت و آمرزش می نماید</a:t>
            </a:r>
            <a:r>
              <a:rPr lang="fa-IR" sz="2400" dirty="0" smtClean="0">
                <a:cs typeface="B Lotus" panose="00000400000000000000" pitchFamily="2" charset="-78"/>
              </a:rPr>
              <a:t>.»</a:t>
            </a:r>
          </a:p>
          <a:p>
            <a:pPr algn="just" rtl="1"/>
            <a:endParaRPr lang="fa-IR" sz="2400" dirty="0" smtClean="0">
              <a:cs typeface="B Lotus" panose="00000400000000000000" pitchFamily="2" charset="-78"/>
            </a:endParaRPr>
          </a:p>
          <a:p>
            <a:pPr algn="just" rtl="1"/>
            <a:r>
              <a:rPr lang="fa-IR" sz="2400" dirty="0">
                <a:solidFill>
                  <a:srgbClr val="FFC000"/>
                </a:solidFill>
                <a:cs typeface="B Lotus" panose="00000400000000000000" pitchFamily="2" charset="-78"/>
              </a:rPr>
              <a:t>امام صادق(ع) </a:t>
            </a:r>
            <a:r>
              <a:rPr lang="fa-IR" sz="2400" dirty="0">
                <a:cs typeface="B Lotus" panose="00000400000000000000" pitchFamily="2" charset="-78"/>
              </a:rPr>
              <a:t>می فرماید: «اگر مرد با زنی برای جمال یا مال ازدواج کند به همین امر واگذار می شود ولی اگر برای دیندار بودن او ازدواج کند خدا مال و جمال را نیز نصیبش می گرداند</a:t>
            </a:r>
            <a:r>
              <a:rPr lang="fa-IR" sz="2400" dirty="0" smtClean="0">
                <a:cs typeface="B Lotus" panose="00000400000000000000" pitchFamily="2" charset="-78"/>
              </a:rPr>
              <a:t>.»</a:t>
            </a:r>
          </a:p>
          <a:p>
            <a:pPr algn="just" rtl="1"/>
            <a:endParaRPr lang="fa-IR" sz="2400" dirty="0">
              <a:cs typeface="B Lotus" panose="00000400000000000000" pitchFamily="2" charset="-78"/>
            </a:endParaRPr>
          </a:p>
          <a:p>
            <a:pPr algn="just" rtl="1"/>
            <a:r>
              <a:rPr lang="fa-IR" sz="2400" dirty="0">
                <a:cs typeface="B Lotus" panose="00000400000000000000" pitchFamily="2" charset="-78"/>
              </a:rPr>
              <a:t>و نیز </a:t>
            </a:r>
            <a:r>
              <a:rPr lang="fa-IR" sz="2400" dirty="0">
                <a:solidFill>
                  <a:srgbClr val="FFC000"/>
                </a:solidFill>
                <a:cs typeface="B Lotus" panose="00000400000000000000" pitchFamily="2" charset="-78"/>
              </a:rPr>
              <a:t>رسول خدا(ص) </a:t>
            </a:r>
            <a:r>
              <a:rPr lang="fa-IR" sz="2400" dirty="0">
                <a:cs typeface="B Lotus" panose="00000400000000000000" pitchFamily="2" charset="-78"/>
              </a:rPr>
              <a:t>می فرماید: «هر کس با زنی برای مالش ازدواج کند خدا او را به همین امر واگذار می نماید و هر کس که برای جمالش ازدواج کند به چیزی می رسد که از آن کراهت دارد و هر کسی که برای دینداری ازدواج کند خداوند هر سه را برایش جمع می کند</a:t>
            </a:r>
            <a:r>
              <a:rPr lang="fa-IR" sz="2400" dirty="0" smtClean="0">
                <a:cs typeface="B Lotus" panose="00000400000000000000" pitchFamily="2" charset="-78"/>
              </a:rPr>
              <a:t>.»</a:t>
            </a:r>
            <a:endParaRPr lang="fa-IR" sz="2400" dirty="0">
              <a:cs typeface="B Lotus" panose="00000400000000000000" pitchFamily="2" charset="-78"/>
            </a:endParaRPr>
          </a:p>
        </p:txBody>
      </p:sp>
      <p:sp>
        <p:nvSpPr>
          <p:cNvPr id="2" name="4-Point Star 1"/>
          <p:cNvSpPr/>
          <p:nvPr/>
        </p:nvSpPr>
        <p:spPr>
          <a:xfrm flipV="1">
            <a:off x="1082040" y="502920"/>
            <a:ext cx="10043160" cy="45720"/>
          </a:xfrm>
          <a:prstGeom prst="star4">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effectLst>
                <a:reflection blurRad="6350" stA="55000" endA="300" endPos="45500" dir="5400000" sy="-100000" algn="bl" rotWithShape="0"/>
              </a:effectLst>
            </a:endParaRPr>
          </a:p>
        </p:txBody>
      </p:sp>
    </p:spTree>
    <p:extLst>
      <p:ext uri="{BB962C8B-B14F-4D97-AF65-F5344CB8AC3E}">
        <p14:creationId xmlns:p14="http://schemas.microsoft.com/office/powerpoint/2010/main" val="292761571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76253" y="1025235"/>
            <a:ext cx="4081894" cy="45165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1082040" y="5421285"/>
            <a:ext cx="10027920" cy="1143000"/>
          </a:xfrm>
          <a:prstGeom prst="rect">
            <a:avLst/>
          </a:prstGeom>
        </p:spPr>
      </p:pic>
      <p:pic>
        <p:nvPicPr>
          <p:cNvPr id="3" name="Picture 2"/>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4128655" y="380999"/>
            <a:ext cx="8063345" cy="1988128"/>
          </a:xfrm>
          <a:prstGeom prst="rect">
            <a:avLst/>
          </a:prstGeom>
        </p:spPr>
      </p:pic>
      <p:sp>
        <p:nvSpPr>
          <p:cNvPr id="2" name="TextBox 1"/>
          <p:cNvSpPr txBox="1"/>
          <p:nvPr/>
        </p:nvSpPr>
        <p:spPr>
          <a:xfrm>
            <a:off x="5153886" y="1079271"/>
            <a:ext cx="6080760" cy="584775"/>
          </a:xfrm>
          <a:prstGeom prst="rect">
            <a:avLst/>
          </a:prstGeom>
          <a:noFill/>
        </p:spPr>
        <p:txBody>
          <a:bodyPr wrap="square" rtlCol="0">
            <a:spAutoFit/>
          </a:bodyPr>
          <a:lstStyle/>
          <a:p>
            <a:pPr algn="ctr" rtl="1"/>
            <a:r>
              <a:rPr lang="fa-IR" sz="32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6</a:t>
            </a:r>
            <a:r>
              <a:rPr lang="ar-SA" sz="32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 تعيين </a:t>
            </a:r>
            <a:r>
              <a:rPr lang="ar-SA" sz="32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مهريه ازدواج</a:t>
            </a:r>
            <a:endParaRPr lang="en-US" sz="32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
        <p:nvSpPr>
          <p:cNvPr id="4" name="TextBox 3"/>
          <p:cNvSpPr txBox="1"/>
          <p:nvPr/>
        </p:nvSpPr>
        <p:spPr>
          <a:xfrm>
            <a:off x="4419599" y="2388525"/>
            <a:ext cx="7020097" cy="3293209"/>
          </a:xfrm>
          <a:prstGeom prst="rect">
            <a:avLst/>
          </a:prstGeom>
          <a:noFill/>
        </p:spPr>
        <p:txBody>
          <a:bodyPr wrap="square" rtlCol="0">
            <a:spAutoFit/>
          </a:bodyPr>
          <a:lstStyle/>
          <a:p>
            <a:pPr algn="just" rtl="1"/>
            <a:r>
              <a:rPr lang="ar-SA" sz="2600" dirty="0">
                <a:cs typeface="B Lotus" panose="00000400000000000000" pitchFamily="2" charset="-78"/>
              </a:rPr>
              <a:t>مهریه، مهم ترین حق مالی زن در عقد ازدواج دائم و موقت بوده که به عنوان یک پشتوانه مالی برای زنان، در عقد نکاح می باشد و از </a:t>
            </a:r>
            <a:r>
              <a:rPr lang="ar-SA" sz="2600" dirty="0" smtClean="0">
                <a:cs typeface="B Lotus" panose="00000400000000000000" pitchFamily="2" charset="-78"/>
              </a:rPr>
              <a:t>آنجا</a:t>
            </a:r>
            <a:r>
              <a:rPr lang="fa-IR" sz="2600" dirty="0" smtClean="0">
                <a:cs typeface="B Lotus" panose="00000400000000000000" pitchFamily="2" charset="-78"/>
              </a:rPr>
              <a:t>یی</a:t>
            </a:r>
            <a:r>
              <a:rPr lang="ar-SA" sz="2600" dirty="0" smtClean="0">
                <a:cs typeface="B Lotus" panose="00000400000000000000" pitchFamily="2" charset="-78"/>
              </a:rPr>
              <a:t> </a:t>
            </a:r>
            <a:r>
              <a:rPr lang="ar-SA" sz="2600" dirty="0">
                <a:cs typeface="B Lotus" panose="00000400000000000000" pitchFamily="2" charset="-78"/>
              </a:rPr>
              <a:t>که زنان، از حق طلاق برخوردار نیستند، در بسیاری از موارد، از آن، به عنوان اهرم فشار، برای رضایت مردان بر طلاق، استفاده می نمایند.</a:t>
            </a:r>
            <a:r>
              <a:rPr lang="fa-IR" sz="2600" dirty="0">
                <a:cs typeface="B Lotus" panose="00000400000000000000" pitchFamily="2" charset="-78"/>
              </a:rPr>
              <a:t> </a:t>
            </a:r>
            <a:r>
              <a:rPr lang="ar-SA" sz="2600" dirty="0">
                <a:cs typeface="B Lotus" panose="00000400000000000000" pitchFamily="2" charset="-78"/>
              </a:rPr>
              <a:t>تعیین مهریه در عقد نکاح، به لحاظ عرفی، یکی از مهم ترین جزئیاتی است که زن و مرد قبل از عقد نکاح، در خصوص آن به توافق می رسند و آن را ضمن عقد ازدواج، در سند ازدواج خودشان درج می کنند. </a:t>
            </a:r>
            <a:endParaRPr lang="en-US" sz="2600" dirty="0">
              <a:cs typeface="B Lotus" panose="00000400000000000000" pitchFamily="2" charset="-78"/>
            </a:endParaRPr>
          </a:p>
        </p:txBody>
      </p:sp>
    </p:spTree>
    <p:extLst>
      <p:ext uri="{BB962C8B-B14F-4D97-AF65-F5344CB8AC3E}">
        <p14:creationId xmlns:p14="http://schemas.microsoft.com/office/powerpoint/2010/main" val="14536332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1082040" y="5421285"/>
            <a:ext cx="10027920" cy="1143000"/>
          </a:xfrm>
          <a:prstGeom prst="rect">
            <a:avLst/>
          </a:prstGeom>
        </p:spPr>
      </p:pic>
      <p:pic>
        <p:nvPicPr>
          <p:cNvPr id="3" name="Picture 2"/>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4128655" y="380999"/>
            <a:ext cx="8063345" cy="1988128"/>
          </a:xfrm>
          <a:prstGeom prst="rect">
            <a:avLst/>
          </a:prstGeom>
        </p:spPr>
      </p:pic>
      <p:sp>
        <p:nvSpPr>
          <p:cNvPr id="2" name="TextBox 1"/>
          <p:cNvSpPr txBox="1"/>
          <p:nvPr/>
        </p:nvSpPr>
        <p:spPr>
          <a:xfrm>
            <a:off x="4821382" y="1106981"/>
            <a:ext cx="6607228" cy="523220"/>
          </a:xfrm>
          <a:prstGeom prst="rect">
            <a:avLst/>
          </a:prstGeom>
          <a:noFill/>
        </p:spPr>
        <p:txBody>
          <a:bodyPr wrap="square" rtlCol="0">
            <a:spAutoFit/>
          </a:bodyPr>
          <a:lstStyle/>
          <a:p>
            <a:pPr algn="ctr" rtl="1"/>
            <a:r>
              <a:rPr lang="fa-IR"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7</a:t>
            </a:r>
            <a:r>
              <a:rPr lang="ar-SA"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 </a:t>
            </a:r>
            <a:r>
              <a:rPr lang="ar-SA"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وظيفه والدين در قبال ازدواج فرزندان</a:t>
            </a:r>
            <a:endParaRPr lang="en-US"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
        <p:nvSpPr>
          <p:cNvPr id="4" name="TextBox 3"/>
          <p:cNvSpPr txBox="1"/>
          <p:nvPr/>
        </p:nvSpPr>
        <p:spPr>
          <a:xfrm>
            <a:off x="831273" y="2388525"/>
            <a:ext cx="10557163" cy="3293209"/>
          </a:xfrm>
          <a:prstGeom prst="rect">
            <a:avLst/>
          </a:prstGeom>
          <a:noFill/>
        </p:spPr>
        <p:txBody>
          <a:bodyPr wrap="square" rtlCol="0">
            <a:spAutoFit/>
          </a:bodyPr>
          <a:lstStyle/>
          <a:p>
            <a:pPr algn="just" rtl="1"/>
            <a:r>
              <a:rPr lang="fa-IR" sz="2600" dirty="0" smtClean="0">
                <a:cs typeface="B Lotus" panose="00000400000000000000" pitchFamily="2" charset="-78"/>
              </a:rPr>
              <a:t>قرآن </a:t>
            </a:r>
            <a:r>
              <a:rPr lang="fa-IR" sz="2600" dirty="0">
                <a:cs typeface="B Lotus" panose="00000400000000000000" pitchFamily="2" charset="-78"/>
              </a:rPr>
              <a:t>مجید، وظیفه ازدواج دختران و پسران را بر عهده همه افراد جامعه اسلامی، به ویژه نزدیکان آنها قرار داده است و می فرماید: </a:t>
            </a:r>
            <a:r>
              <a:rPr lang="fa-IR" sz="2600" dirty="0">
                <a:solidFill>
                  <a:srgbClr val="FFFF00"/>
                </a:solidFill>
                <a:cs typeface="B Lotus" panose="00000400000000000000" pitchFamily="2" charset="-78"/>
              </a:rPr>
              <a:t>«وَ أَنْکِحُوا الْأَیامى مِنْکُمْ وَ الصَّالِحینَ مِنْ عِبادِکُمْ وَ إِمائِکُمْ إِنْ یَکُونُوا فُقَراءَ یُغْنِهِمُ اللَّهُ مِنْ فَضْلِهِ وَ اللَّهُ واسِعٌ </a:t>
            </a:r>
            <a:r>
              <a:rPr lang="fa-IR" sz="2600" dirty="0" smtClean="0">
                <a:solidFill>
                  <a:srgbClr val="FFFF00"/>
                </a:solidFill>
                <a:cs typeface="B Lotus" panose="00000400000000000000" pitchFamily="2" charset="-78"/>
              </a:rPr>
              <a:t>عَلیمٌ</a:t>
            </a:r>
            <a:r>
              <a:rPr lang="fa-IR" sz="2800" dirty="0">
                <a:solidFill>
                  <a:srgbClr val="FFFF00"/>
                </a:solidFill>
                <a:cs typeface="B Lotus" panose="00000400000000000000" pitchFamily="2" charset="-78"/>
              </a:rPr>
              <a:t> »(</a:t>
            </a:r>
            <a:r>
              <a:rPr lang="fa-IR" sz="2800" dirty="0" smtClean="0">
                <a:solidFill>
                  <a:srgbClr val="FFFF00"/>
                </a:solidFill>
                <a:cs typeface="B Lotus" panose="00000400000000000000" pitchFamily="2" charset="-78"/>
              </a:rPr>
              <a:t>نور،آیه،32)</a:t>
            </a:r>
            <a:r>
              <a:rPr lang="fa-IR" sz="2600" dirty="0">
                <a:cs typeface="B Lotus" panose="00000400000000000000" pitchFamily="2" charset="-78"/>
              </a:rPr>
              <a:t> </a:t>
            </a:r>
            <a:r>
              <a:rPr lang="fa-IR" sz="2600" dirty="0" smtClean="0">
                <a:cs typeface="B Lotus" panose="00000400000000000000" pitchFamily="2" charset="-78"/>
              </a:rPr>
              <a:t>«مردان </a:t>
            </a:r>
            <a:r>
              <a:rPr lang="fa-IR" sz="2600" dirty="0">
                <a:cs typeface="B Lotus" panose="00000400000000000000" pitchFamily="2" charset="-78"/>
              </a:rPr>
              <a:t>و زنان بى همسری در بین شما هستند را همسر دهید، همچنین غلامان و کنیزان صالح و درست کارتان را اگر فقیر و تنگدست باشند، خداوند از فضل خود آنان را بى نیاز مى سازد. خداوند گشایش دهنده و آگاه </a:t>
            </a:r>
            <a:r>
              <a:rPr lang="fa-IR" sz="2600" dirty="0" smtClean="0">
                <a:cs typeface="B Lotus" panose="00000400000000000000" pitchFamily="2" charset="-78"/>
              </a:rPr>
              <a:t>است.»</a:t>
            </a:r>
          </a:p>
          <a:p>
            <a:pPr algn="just" rtl="1"/>
            <a:r>
              <a:rPr lang="fa-IR" sz="2600" dirty="0" smtClean="0">
                <a:cs typeface="B Lotus" panose="00000400000000000000" pitchFamily="2" charset="-78"/>
              </a:rPr>
              <a:t>و </a:t>
            </a:r>
            <a:r>
              <a:rPr lang="fa-IR" sz="2600" dirty="0">
                <a:cs typeface="B Lotus" panose="00000400000000000000" pitchFamily="2" charset="-78"/>
              </a:rPr>
              <a:t>در نهایت این وظیفه مهم والدین است، که بهترین ازدواج را برای فرزند خود فراهم کنند. </a:t>
            </a:r>
            <a:r>
              <a:rPr lang="fa-IR" sz="2600" dirty="0">
                <a:solidFill>
                  <a:srgbClr val="FFFF00"/>
                </a:solidFill>
                <a:cs typeface="B Lotus" panose="00000400000000000000" pitchFamily="2" charset="-78"/>
              </a:rPr>
              <a:t>پیغمبر اکرم صلّی الله علیه وآله فرمود</a:t>
            </a:r>
            <a:r>
              <a:rPr lang="fa-IR" sz="2600" dirty="0">
                <a:cs typeface="B Lotus" panose="00000400000000000000" pitchFamily="2" charset="-78"/>
              </a:rPr>
              <a:t>: «فرزند سه حق بر </a:t>
            </a:r>
            <a:r>
              <a:rPr lang="fa-IR" sz="2600" dirty="0" smtClean="0">
                <a:cs typeface="B Lotus" panose="00000400000000000000" pitchFamily="2" charset="-78"/>
              </a:rPr>
              <a:t>والدین </a:t>
            </a:r>
            <a:r>
              <a:rPr lang="fa-IR" sz="2600" dirty="0">
                <a:cs typeface="B Lotus" panose="00000400000000000000" pitchFamily="2" charset="-78"/>
              </a:rPr>
              <a:t>دارد: اول انتخاب نام نیکو، دوم کتابت، نوشتن و سواد آموزی، سوم ازدواج، زمانی که فرزند بالغ شد.»</a:t>
            </a:r>
            <a:endParaRPr lang="en-US" sz="2600" dirty="0">
              <a:cs typeface="B Lotus" panose="00000400000000000000" pitchFamily="2" charset="-78"/>
            </a:endParaRPr>
          </a:p>
        </p:txBody>
      </p:sp>
    </p:spTree>
    <p:extLst>
      <p:ext uri="{BB962C8B-B14F-4D97-AF65-F5344CB8AC3E}">
        <p14:creationId xmlns:p14="http://schemas.microsoft.com/office/powerpoint/2010/main" val="4329964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3616036" y="5670665"/>
            <a:ext cx="7897092" cy="1143000"/>
          </a:xfrm>
          <a:prstGeom prst="rect">
            <a:avLst/>
          </a:prstGeom>
        </p:spPr>
      </p:pic>
      <p:pic>
        <p:nvPicPr>
          <p:cNvPr id="3" name="Picture 2"/>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4724400" y="380999"/>
            <a:ext cx="7467600" cy="1988128"/>
          </a:xfrm>
          <a:prstGeom prst="rect">
            <a:avLst/>
          </a:prstGeom>
        </p:spPr>
      </p:pic>
      <p:sp>
        <p:nvSpPr>
          <p:cNvPr id="2" name="TextBox 1"/>
          <p:cNvSpPr txBox="1"/>
          <p:nvPr/>
        </p:nvSpPr>
        <p:spPr>
          <a:xfrm>
            <a:off x="5430980" y="1106981"/>
            <a:ext cx="6108459" cy="523220"/>
          </a:xfrm>
          <a:prstGeom prst="rect">
            <a:avLst/>
          </a:prstGeom>
          <a:noFill/>
        </p:spPr>
        <p:txBody>
          <a:bodyPr wrap="square" rtlCol="0">
            <a:spAutoFit/>
          </a:bodyPr>
          <a:lstStyle/>
          <a:p>
            <a:pPr algn="ctr" rtl="1"/>
            <a:r>
              <a:rPr lang="fa-IR"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8</a:t>
            </a:r>
            <a:r>
              <a:rPr lang="ar-SA"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 </a:t>
            </a:r>
            <a:r>
              <a:rPr lang="fa-IR"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وظایف </a:t>
            </a:r>
            <a:r>
              <a:rPr lang="fa-IR"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همسران در </a:t>
            </a:r>
            <a:r>
              <a:rPr lang="fa-IR"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حفظ </a:t>
            </a:r>
            <a:r>
              <a:rPr lang="fa-IR"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یکدیگر </a:t>
            </a:r>
            <a:endParaRPr lang="en-US"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
        <p:nvSpPr>
          <p:cNvPr id="4" name="TextBox 3"/>
          <p:cNvSpPr txBox="1"/>
          <p:nvPr/>
        </p:nvSpPr>
        <p:spPr>
          <a:xfrm>
            <a:off x="3477491" y="2263834"/>
            <a:ext cx="8063344" cy="3693319"/>
          </a:xfrm>
          <a:prstGeom prst="rect">
            <a:avLst/>
          </a:prstGeom>
          <a:noFill/>
        </p:spPr>
        <p:txBody>
          <a:bodyPr wrap="square" rtlCol="0">
            <a:spAutoFit/>
          </a:bodyPr>
          <a:lstStyle/>
          <a:p>
            <a:pPr algn="just" rtl="1"/>
            <a:r>
              <a:rPr lang="fa-IR" sz="2600" dirty="0" smtClean="0">
                <a:cs typeface="B Lotus" panose="00000400000000000000" pitchFamily="2" charset="-78"/>
              </a:rPr>
              <a:t>زندگي </a:t>
            </a:r>
            <a:r>
              <a:rPr lang="fa-IR" sz="2600" dirty="0">
                <a:cs typeface="B Lotus" panose="00000400000000000000" pitchFamily="2" charset="-78"/>
              </a:rPr>
              <a:t>مشترك يك ارتباط دو سويه بين دو نفر است كه زن وشوهر در تمامي ابعاد جسماني و رواني شريك </a:t>
            </a:r>
            <a:r>
              <a:rPr lang="fa-IR" sz="2600" dirty="0" smtClean="0">
                <a:cs typeface="B Lotus" panose="00000400000000000000" pitchFamily="2" charset="-78"/>
              </a:rPr>
              <a:t>يكديگرند. از این رو مهم ترین وظایف همسران: </a:t>
            </a:r>
            <a:r>
              <a:rPr lang="fa-IR" sz="2600" dirty="0">
                <a:cs typeface="B Lotus" panose="00000400000000000000" pitchFamily="2" charset="-78"/>
              </a:rPr>
              <a:t>مهر </a:t>
            </a:r>
            <a:r>
              <a:rPr lang="fa-IR" sz="2600" dirty="0" smtClean="0">
                <a:cs typeface="B Lotus" panose="00000400000000000000" pitchFamily="2" charset="-78"/>
              </a:rPr>
              <a:t>ورزي </a:t>
            </a:r>
            <a:r>
              <a:rPr lang="fa-IR" sz="2600" dirty="0">
                <a:cs typeface="B Lotus" panose="00000400000000000000" pitchFamily="2" charset="-78"/>
              </a:rPr>
              <a:t>نسبت به </a:t>
            </a:r>
            <a:r>
              <a:rPr lang="fa-IR" sz="2600" dirty="0" smtClean="0">
                <a:cs typeface="B Lotus" panose="00000400000000000000" pitchFamily="2" charset="-78"/>
              </a:rPr>
              <a:t>هم ديگر_ احترام </a:t>
            </a:r>
            <a:r>
              <a:rPr lang="fa-IR" sz="2600" dirty="0">
                <a:cs typeface="B Lotus" panose="00000400000000000000" pitchFamily="2" charset="-78"/>
              </a:rPr>
              <a:t>و تكريم </a:t>
            </a:r>
            <a:r>
              <a:rPr lang="fa-IR" sz="2600" dirty="0" smtClean="0">
                <a:cs typeface="B Lotus" panose="00000400000000000000" pitchFamily="2" charset="-78"/>
              </a:rPr>
              <a:t>هم ديگر_ بردباري </a:t>
            </a:r>
            <a:r>
              <a:rPr lang="fa-IR" sz="2600" dirty="0">
                <a:cs typeface="B Lotus" panose="00000400000000000000" pitchFamily="2" charset="-78"/>
              </a:rPr>
              <a:t>و شكيبايي در برابر </a:t>
            </a:r>
            <a:r>
              <a:rPr lang="fa-IR" sz="2600" dirty="0" smtClean="0">
                <a:cs typeface="B Lotus" panose="00000400000000000000" pitchFamily="2" charset="-78"/>
              </a:rPr>
              <a:t>ناملايمات و احترام </a:t>
            </a:r>
            <a:r>
              <a:rPr lang="fa-IR" sz="2600" dirty="0">
                <a:cs typeface="B Lotus" panose="00000400000000000000" pitchFamily="2" charset="-78"/>
              </a:rPr>
              <a:t>به وابستگان </a:t>
            </a:r>
            <a:r>
              <a:rPr lang="fa-IR" sz="2600" dirty="0" smtClean="0">
                <a:cs typeface="B Lotus" panose="00000400000000000000" pitchFamily="2" charset="-78"/>
              </a:rPr>
              <a:t>همسر.</a:t>
            </a:r>
          </a:p>
          <a:p>
            <a:pPr algn="just" rtl="1"/>
            <a:r>
              <a:rPr lang="fa-IR" sz="2600" dirty="0" smtClean="0">
                <a:solidFill>
                  <a:srgbClr val="FFFF00"/>
                </a:solidFill>
                <a:cs typeface="B Lotus" panose="00000400000000000000" pitchFamily="2" charset="-78"/>
              </a:rPr>
              <a:t>سایر وظایف</a:t>
            </a:r>
            <a:r>
              <a:rPr lang="fa-IR" sz="2600" dirty="0">
                <a:solidFill>
                  <a:srgbClr val="FFFF00"/>
                </a:solidFill>
                <a:cs typeface="B Lotus" panose="00000400000000000000" pitchFamily="2" charset="-78"/>
              </a:rPr>
              <a:t>: </a:t>
            </a:r>
            <a:r>
              <a:rPr lang="fa-IR" sz="2600" dirty="0">
                <a:cs typeface="B Lotus" panose="00000400000000000000" pitchFamily="2" charset="-78"/>
              </a:rPr>
              <a:t>تأمين نياز جنسي و روحي و رواني يكديگر_ اجتناب از سوء ظن‏هاي بي‏مورد_ پرهيز از تندخويي، بدزباني، درشت گفتاري، ترشرويي ؛و سرسنگين نبودن در برابر يكديگر_ اجتناب از تمجيد ديگران در مقابل يكديگر_ دروغ نگفتن و رعايت صداقت، امانت، فداكاري و گذشت_ بازگو نكردن عيوب يكديگر نزد ديگران و به رخ هم نكشيدن و در حق همديگر دعا كردن.</a:t>
            </a:r>
          </a:p>
        </p:txBody>
      </p:sp>
      <p:pic>
        <p:nvPicPr>
          <p:cNvPr id="13" name="Picture 12"/>
          <p:cNvPicPr>
            <a:picLocks noChangeAspect="1"/>
          </p:cNvPicPr>
          <p:nvPr/>
        </p:nvPicPr>
        <p:blipFill rotWithShape="1">
          <a:blip r:embed="rId6">
            <a:extLst>
              <a:ext uri="{BEBA8EAE-BF5A-486C-A8C5-ECC9F3942E4B}">
                <a14:imgProps xmlns:a14="http://schemas.microsoft.com/office/drawing/2010/main">
                  <a14:imgLayer r:embed="rId7">
                    <a14:imgEffect>
                      <a14:backgroundRemoval t="1200" b="99000" l="0" r="90000"/>
                    </a14:imgEffect>
                  </a14:imgLayer>
                </a14:imgProps>
              </a:ext>
              <a:ext uri="{28A0092B-C50C-407E-A947-70E740481C1C}">
                <a14:useLocalDpi xmlns:a14="http://schemas.microsoft.com/office/drawing/2010/main" val="0"/>
              </a:ext>
            </a:extLst>
          </a:blip>
          <a:srcRect l="3264" r="18398" b="1780"/>
          <a:stretch/>
        </p:blipFill>
        <p:spPr>
          <a:xfrm>
            <a:off x="0" y="2272148"/>
            <a:ext cx="3657600" cy="4585852"/>
          </a:xfrm>
          <a:prstGeom prst="rect">
            <a:avLst/>
          </a:prstGeom>
        </p:spPr>
      </p:pic>
    </p:spTree>
    <p:extLst>
      <p:ext uri="{BB962C8B-B14F-4D97-AF65-F5344CB8AC3E}">
        <p14:creationId xmlns:p14="http://schemas.microsoft.com/office/powerpoint/2010/main" val="2285454599"/>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4918364" y="5421285"/>
            <a:ext cx="6442362" cy="1143000"/>
          </a:xfrm>
          <a:prstGeom prst="rect">
            <a:avLst/>
          </a:prstGeom>
        </p:spPr>
      </p:pic>
      <p:pic>
        <p:nvPicPr>
          <p:cNvPr id="3" name="Picture 2"/>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5943600" y="380999"/>
            <a:ext cx="6248400" cy="1988128"/>
          </a:xfrm>
          <a:prstGeom prst="rect">
            <a:avLst/>
          </a:prstGeom>
        </p:spPr>
      </p:pic>
      <p:sp>
        <p:nvSpPr>
          <p:cNvPr id="2" name="TextBox 1"/>
          <p:cNvSpPr txBox="1"/>
          <p:nvPr/>
        </p:nvSpPr>
        <p:spPr>
          <a:xfrm>
            <a:off x="5721928" y="1093127"/>
            <a:ext cx="6607228" cy="523220"/>
          </a:xfrm>
          <a:prstGeom prst="rect">
            <a:avLst/>
          </a:prstGeom>
          <a:noFill/>
        </p:spPr>
        <p:txBody>
          <a:bodyPr wrap="square" rtlCol="0">
            <a:spAutoFit/>
          </a:bodyPr>
          <a:lstStyle/>
          <a:p>
            <a:pPr algn="ctr" rtl="1"/>
            <a:r>
              <a:rPr lang="fa-IR"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9</a:t>
            </a:r>
            <a:r>
              <a:rPr lang="ar-SA"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a:t>
            </a:r>
            <a:r>
              <a:rPr lang="fa-IR"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 طلب </a:t>
            </a:r>
            <a:r>
              <a:rPr lang="fa-IR"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خیر از </a:t>
            </a:r>
            <a:r>
              <a:rPr lang="fa-IR"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خدا</a:t>
            </a:r>
            <a:endParaRPr lang="en-US"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
        <p:nvSpPr>
          <p:cNvPr id="4" name="TextBox 3"/>
          <p:cNvSpPr txBox="1"/>
          <p:nvPr/>
        </p:nvSpPr>
        <p:spPr>
          <a:xfrm>
            <a:off x="5001491" y="2388525"/>
            <a:ext cx="6386945" cy="2893100"/>
          </a:xfrm>
          <a:prstGeom prst="rect">
            <a:avLst/>
          </a:prstGeom>
          <a:noFill/>
        </p:spPr>
        <p:txBody>
          <a:bodyPr wrap="square" rtlCol="0">
            <a:spAutoFit/>
          </a:bodyPr>
          <a:lstStyle/>
          <a:p>
            <a:pPr algn="just" rtl="1"/>
            <a:r>
              <a:rPr lang="fa-IR" sz="2600" dirty="0" smtClean="0">
                <a:cs typeface="B Lotus" panose="00000400000000000000" pitchFamily="2" charset="-78"/>
              </a:rPr>
              <a:t>انسان </a:t>
            </a:r>
            <a:r>
              <a:rPr lang="fa-IR" sz="2600" dirty="0">
                <a:cs typeface="B Lotus" panose="00000400000000000000" pitchFamily="2" charset="-78"/>
              </a:rPr>
              <a:t>ها همواره در زندگی خود به دنبال آسانی و دوری از سختی و بلا هستند، اما هر چقدر هم که ثروتمند باشید و عزیز بودن شما نزد مردم ثابت شده باشد، بهتر است به یاد داشته باشید که خدای دانا و توانا شما را وارد آزمون و آزمایشی خواهد کرد و سعی شما نیز باید بر موفقیت در این مسیر باشد.</a:t>
            </a:r>
          </a:p>
          <a:p>
            <a:pPr algn="just" rtl="1"/>
            <a:r>
              <a:rPr lang="fa-IR" sz="2600" dirty="0">
                <a:cs typeface="B Lotus" panose="00000400000000000000" pitchFamily="2" charset="-78"/>
              </a:rPr>
              <a:t>یک همسر خوب همیشه برای شریک زندگی خود بهترین‌ها را از خدا </a:t>
            </a:r>
            <a:r>
              <a:rPr lang="fa-IR" sz="2600" dirty="0" smtClean="0">
                <a:cs typeface="B Lotus" panose="00000400000000000000" pitchFamily="2" charset="-78"/>
              </a:rPr>
              <a:t>می‌خواهد</a:t>
            </a:r>
            <a:endParaRPr lang="en-US" sz="2600" dirty="0">
              <a:cs typeface="B Lotus" panose="00000400000000000000" pitchFamily="2" charset="-78"/>
            </a:endParaRPr>
          </a:p>
        </p:txBody>
      </p:sp>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45321" t="4281" r="1669" b="7663"/>
          <a:stretch/>
        </p:blipFill>
        <p:spPr>
          <a:xfrm flipH="1">
            <a:off x="597413" y="1011382"/>
            <a:ext cx="4410651" cy="46135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4-Point Star 5"/>
          <p:cNvSpPr/>
          <p:nvPr/>
        </p:nvSpPr>
        <p:spPr>
          <a:xfrm rot="21410812">
            <a:off x="803566" y="5735782"/>
            <a:ext cx="3754582" cy="318654"/>
          </a:xfrm>
          <a:prstGeom prst="star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119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00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5320144" y="5421285"/>
            <a:ext cx="6040583" cy="964275"/>
          </a:xfrm>
          <a:prstGeom prst="rect">
            <a:avLst/>
          </a:prstGeom>
        </p:spPr>
      </p:pic>
      <p:sp>
        <p:nvSpPr>
          <p:cNvPr id="4" name="TextBox 3"/>
          <p:cNvSpPr txBox="1"/>
          <p:nvPr/>
        </p:nvSpPr>
        <p:spPr>
          <a:xfrm>
            <a:off x="5264727" y="1377124"/>
            <a:ext cx="6123709" cy="4093428"/>
          </a:xfrm>
          <a:prstGeom prst="rect">
            <a:avLst/>
          </a:prstGeom>
          <a:noFill/>
        </p:spPr>
        <p:txBody>
          <a:bodyPr wrap="square" rtlCol="0">
            <a:spAutoFit/>
          </a:bodyPr>
          <a:lstStyle/>
          <a:p>
            <a:pPr algn="just" rtl="1"/>
            <a:r>
              <a:rPr lang="fa-IR" sz="2600" dirty="0" smtClean="0">
                <a:cs typeface="B Lotus" panose="00000400000000000000" pitchFamily="2" charset="-78"/>
              </a:rPr>
              <a:t>پس </a:t>
            </a:r>
            <a:r>
              <a:rPr lang="fa-IR" sz="2600" dirty="0">
                <a:cs typeface="B Lotus" panose="00000400000000000000" pitchFamily="2" charset="-78"/>
              </a:rPr>
              <a:t>اگر دعا؛ صادقانه و از ته قلب باشد، مطمئناً شنیده می‌شود. دعا برای همسر بسیار قدرتمند است و نیروی این دعا باعث پشتیبانی، دلگرمی و اعتماد به نفس در وی می شود، دعای خیر کردن برای همسر نه تنها باعث استحکام زندگی مشترک می شود، بلکه نشان دهنده عشق و دوست داشتن زوجین نسبت به یکدیگر است. همه انسانها دوست دارند که شریک زندگیشان به آنها علاقه مند باشد و این عشق و علاقه را بیان کند. پس چه بهتر است که این دوست داشتن را با دعا کردن برای سلامتی و موفقیت همسرتان، با صدایی رسا حتی در حضور دیگران به او نشان دهید.</a:t>
            </a:r>
            <a:endParaRPr lang="en-US" sz="2600" dirty="0">
              <a:cs typeface="B Lotus" panose="00000400000000000000" pitchFamily="2" charset="-78"/>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6602" y1="22680" x2="16602" y2="22680"/>
                        <a14:foregroundMark x1="13514" y1="34021" x2="13514" y2="34021"/>
                        <a14:foregroundMark x1="13514" y1="37629" x2="13514" y2="37629"/>
                        <a14:foregroundMark x1="71042" y1="31443" x2="67568" y2="96392"/>
                        <a14:foregroundMark x1="67568" y1="37629" x2="63707" y2="71649"/>
                        <a14:foregroundMark x1="66795" y1="71649" x2="53668" y2="59278"/>
                        <a14:foregroundMark x1="93436" y1="98454" x2="90734" y2="61340"/>
                        <a14:foregroundMark x1="89961" y1="58247" x2="67954" y2="8247"/>
                        <a14:foregroundMark x1="94981" y1="6701" x2="91120" y2="45361"/>
                        <a14:foregroundMark x1="4247" y1="97423" x2="4633" y2="28351"/>
                        <a14:foregroundMark x1="4633" y1="24742" x2="45560" y2="4124"/>
                        <a14:backgroundMark x1="48263" y1="46907" x2="48263" y2="46907"/>
                        <a14:backgroundMark x1="48263" y1="46907" x2="48263" y2="46907"/>
                        <a14:backgroundMark x1="46332" y1="27320" x2="46332" y2="27320"/>
                        <a14:backgroundMark x1="44015" y1="30928" x2="36680" y2="44330"/>
                        <a14:backgroundMark x1="35907" y1="49485" x2="36680" y2="52577"/>
                        <a14:backgroundMark x1="38996" y1="63918" x2="42857" y2="70103"/>
                        <a14:backgroundMark x1="50193" y1="73196" x2="50579" y2="71649"/>
                        <a14:backgroundMark x1="45946" y1="63918" x2="41313" y2="57216"/>
                        <a14:backgroundMark x1="38224" y1="55670" x2="35521" y2="56186"/>
                        <a14:backgroundMark x1="32432" y1="61856" x2="30116" y2="66495"/>
                        <a14:backgroundMark x1="27413" y1="70619" x2="26255" y2="73711"/>
                        <a14:backgroundMark x1="26255" y1="76804" x2="27413" y2="77835"/>
                        <a14:backgroundMark x1="36680" y1="80928" x2="38224" y2="80928"/>
                        <a14:backgroundMark x1="42857" y1="82474" x2="44015" y2="82990"/>
                        <a14:backgroundMark x1="44402" y1="84021" x2="50579" y2="86082"/>
                        <a14:backgroundMark x1="52510" y1="86598" x2="52510" y2="86598"/>
                        <a14:backgroundMark x1="53282" y1="87629" x2="55212" y2="90206"/>
                        <a14:backgroundMark x1="56371" y1="91753" x2="56371" y2="91753"/>
                        <a14:backgroundMark x1="57529" y1="90206" x2="58301" y2="89175"/>
                        <a14:backgroundMark x1="50193" y1="37113" x2="50193" y2="37113"/>
                        <a14:backgroundMark x1="32819" y1="53093" x2="30116" y2="61340"/>
                        <a14:backgroundMark x1="27413" y1="66495" x2="25869" y2="70619"/>
                        <a14:backgroundMark x1="25097" y1="73196" x2="31660" y2="39691"/>
                        <a14:backgroundMark x1="31660" y1="32990" x2="33205" y2="31959"/>
                        <a14:backgroundMark x1="49035" y1="27320" x2="49035" y2="27320"/>
                        <a14:backgroundMark x1="20077" y1="55155" x2="20077" y2="55155"/>
                        <a14:backgroundMark x1="20077" y1="55155" x2="15058" y2="85567"/>
                        <a14:backgroundMark x1="18533" y1="80928" x2="12355" y2="95876"/>
                        <a14:backgroundMark x1="79537" y1="45876" x2="81467" y2="93814"/>
                        <a14:backgroundMark x1="51737" y1="83505" x2="44015" y2="95361"/>
                        <a14:backgroundMark x1="48649" y1="60309" x2="52896" y2="78866"/>
                      </a14:backgroundRemoval>
                    </a14:imgEffect>
                  </a14:imgLayer>
                </a14:imgProps>
              </a:ext>
              <a:ext uri="{28A0092B-C50C-407E-A947-70E740481C1C}">
                <a14:useLocalDpi xmlns:a14="http://schemas.microsoft.com/office/drawing/2010/main" val="0"/>
              </a:ext>
            </a:extLst>
          </a:blip>
          <a:stretch>
            <a:fillRect/>
          </a:stretch>
        </p:blipFill>
        <p:spPr>
          <a:xfrm flipH="1">
            <a:off x="567600" y="1427017"/>
            <a:ext cx="4471625" cy="36853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cxnSp>
        <p:nvCxnSpPr>
          <p:cNvPr id="10" name="Straight Connector 9"/>
          <p:cNvCxnSpPr/>
          <p:nvPr/>
        </p:nvCxnSpPr>
        <p:spPr>
          <a:xfrm flipV="1">
            <a:off x="703385" y="5081954"/>
            <a:ext cx="3798277" cy="175843"/>
          </a:xfrm>
          <a:prstGeom prst="line">
            <a:avLst/>
          </a:prstGeom>
          <a:effectLst>
            <a:outerShdw blurRad="50800" dist="50800" dir="5400000" algn="ctr" rotWithShape="0">
              <a:schemeClr val="accent2">
                <a:lumMod val="75000"/>
              </a:schemeClr>
            </a:outerShdw>
          </a:effectLst>
        </p:spPr>
        <p:style>
          <a:lnRef idx="2">
            <a:schemeClr val="accent6"/>
          </a:lnRef>
          <a:fillRef idx="0">
            <a:schemeClr val="accent6"/>
          </a:fillRef>
          <a:effectRef idx="1">
            <a:schemeClr val="accent6"/>
          </a:effectRef>
          <a:fontRef idx="minor">
            <a:schemeClr val="tx1"/>
          </a:fontRef>
        </p:style>
      </p:cxnSp>
      <p:sp>
        <p:nvSpPr>
          <p:cNvPr id="12" name="4-Point Star 11"/>
          <p:cNvSpPr/>
          <p:nvPr/>
        </p:nvSpPr>
        <p:spPr>
          <a:xfrm>
            <a:off x="5410200" y="899160"/>
            <a:ext cx="5882640" cy="76200"/>
          </a:xfrm>
          <a:prstGeom prst="star4">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157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5334000" y="5421285"/>
            <a:ext cx="6019800" cy="1143000"/>
          </a:xfrm>
          <a:prstGeom prst="rect">
            <a:avLst/>
          </a:prstGeom>
        </p:spPr>
      </p:pic>
      <p:pic>
        <p:nvPicPr>
          <p:cNvPr id="3" name="Picture 2"/>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4128655" y="380999"/>
            <a:ext cx="8063345" cy="1988128"/>
          </a:xfrm>
          <a:prstGeom prst="rect">
            <a:avLst/>
          </a:prstGeom>
        </p:spPr>
      </p:pic>
      <p:sp>
        <p:nvSpPr>
          <p:cNvPr id="2" name="TextBox 1"/>
          <p:cNvSpPr txBox="1"/>
          <p:nvPr/>
        </p:nvSpPr>
        <p:spPr>
          <a:xfrm>
            <a:off x="4867102" y="1106981"/>
            <a:ext cx="6607228" cy="523220"/>
          </a:xfrm>
          <a:prstGeom prst="rect">
            <a:avLst/>
          </a:prstGeom>
          <a:noFill/>
        </p:spPr>
        <p:txBody>
          <a:bodyPr wrap="square" rtlCol="0">
            <a:spAutoFit/>
          </a:bodyPr>
          <a:lstStyle/>
          <a:p>
            <a:pPr algn="ctr" rtl="1"/>
            <a:r>
              <a:rPr lang="fa-IR"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10</a:t>
            </a:r>
            <a:r>
              <a:rPr lang="ar-SA"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a:t>
            </a:r>
            <a:r>
              <a:rPr lang="fa-IR"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 </a:t>
            </a:r>
            <a:r>
              <a:rPr lang="fa-IR"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دوری از آداب و رسوم غیر </a:t>
            </a:r>
            <a:r>
              <a:rPr lang="fa-IR"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ضروری</a:t>
            </a:r>
            <a:endParaRPr lang="en-US"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
        <p:nvSpPr>
          <p:cNvPr id="4" name="TextBox 3"/>
          <p:cNvSpPr txBox="1"/>
          <p:nvPr/>
        </p:nvSpPr>
        <p:spPr>
          <a:xfrm>
            <a:off x="5364480" y="2685012"/>
            <a:ext cx="6023956" cy="2893100"/>
          </a:xfrm>
          <a:prstGeom prst="rect">
            <a:avLst/>
          </a:prstGeom>
          <a:noFill/>
        </p:spPr>
        <p:txBody>
          <a:bodyPr wrap="square" rtlCol="0">
            <a:spAutoFit/>
          </a:bodyPr>
          <a:lstStyle/>
          <a:p>
            <a:pPr algn="just" rtl="1"/>
            <a:r>
              <a:rPr lang="fa-IR" sz="2600" dirty="0" smtClean="0">
                <a:cs typeface="B Lotus" panose="00000400000000000000" pitchFamily="2" charset="-78"/>
              </a:rPr>
              <a:t>از </a:t>
            </a:r>
            <a:r>
              <a:rPr lang="fa-IR" sz="2600" dirty="0">
                <a:cs typeface="B Lotus" panose="00000400000000000000" pitchFamily="2" charset="-78"/>
              </a:rPr>
              <a:t>آفات بزرگی </a:t>
            </a:r>
            <a:r>
              <a:rPr lang="fa-IR" sz="2600" dirty="0" smtClean="0">
                <a:cs typeface="B Lotus" panose="00000400000000000000" pitchFamily="2" charset="-78"/>
              </a:rPr>
              <a:t>که در زندگی ما انسانها فراوان دیده می‌شود، آفت تکلّف(آداب و رسوم) است. وقتی کاری را که می‌توان به راحتی و آسانی انجام داد، با مشقّت و کُلفَت همراه می‌کنیم، در حقیقت خود و دیگران را به سختی انداخته‌ایم. تولید شرطهای خیالی و وَهمی و کش دادن عرض و طول کارها، یعنی افتادن به دام خطرناک تکلُّف(آداب و رسوم های غیر ضروری).</a:t>
            </a:r>
            <a:endParaRPr lang="en-US" sz="2600" dirty="0">
              <a:cs typeface="B Lotus" panose="00000400000000000000" pitchFamily="2" charset="-78"/>
            </a:endParaRPr>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0" b="99120" l="391" r="100000">
                        <a14:foregroundMark x1="24023" y1="67155" x2="4883" y2="64516"/>
                        <a14:foregroundMark x1="38281" y1="64809" x2="14258" y2="95894"/>
                        <a14:foregroundMark x1="61523" y1="61584" x2="84180" y2="95308"/>
                        <a14:foregroundMark x1="64648" y1="62463" x2="97266" y2="68328"/>
                        <a14:foregroundMark x1="69531" y1="22581" x2="81055" y2="58944"/>
                        <a14:foregroundMark x1="63086" y1="82991" x2="63086" y2="82991"/>
                        <a14:foregroundMark x1="61914" y1="79179" x2="61914" y2="79179"/>
                        <a14:foregroundMark x1="62500" y1="76833" x2="62500" y2="76833"/>
                        <a14:foregroundMark x1="74023" y1="70674" x2="94141" y2="90616"/>
                        <a14:foregroundMark x1="39844" y1="91789" x2="39844" y2="91789"/>
                        <a14:foregroundMark x1="39648" y1="87390" x2="39648" y2="87390"/>
                        <a14:foregroundMark x1="39258" y1="74194" x2="39258" y2="74194"/>
                        <a14:foregroundMark x1="39258" y1="71261" x2="39258" y2="71261"/>
                        <a14:foregroundMark x1="39844" y1="85044" x2="39844" y2="85044"/>
                        <a14:foregroundMark x1="39258" y1="69795" x2="39258" y2="69795"/>
                        <a14:backgroundMark x1="37500" y1="39296" x2="37500" y2="39296"/>
                        <a14:backgroundMark x1="33398" y1="41056" x2="33398" y2="41056"/>
                        <a14:backgroundMark x1="34570" y1="18475" x2="34570" y2="18475"/>
                        <a14:backgroundMark x1="40820" y1="27859" x2="40820" y2="27859"/>
                        <a14:backgroundMark x1="39258" y1="30792" x2="39258" y2="30792"/>
                      </a14:backgroundRemoval>
                    </a14:imgEffect>
                  </a14:imgLayer>
                </a14:imgProps>
              </a:ext>
              <a:ext uri="{28A0092B-C50C-407E-A947-70E740481C1C}">
                <a14:useLocalDpi xmlns:a14="http://schemas.microsoft.com/office/drawing/2010/main" val="0"/>
              </a:ext>
            </a:extLst>
          </a:blip>
          <a:stretch>
            <a:fillRect/>
          </a:stretch>
        </p:blipFill>
        <p:spPr>
          <a:xfrm>
            <a:off x="30480" y="1722120"/>
            <a:ext cx="4845627" cy="4358640"/>
          </a:xfrm>
          <a:prstGeom prst="rect">
            <a:avLst/>
          </a:prstGeom>
        </p:spPr>
      </p:pic>
      <p:sp>
        <p:nvSpPr>
          <p:cNvPr id="6" name="4-Point Star 5"/>
          <p:cNvSpPr/>
          <p:nvPr/>
        </p:nvSpPr>
        <p:spPr>
          <a:xfrm>
            <a:off x="137160" y="6248400"/>
            <a:ext cx="4693920" cy="121920"/>
          </a:xfrm>
          <a:prstGeom prst="star4">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6843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1082040" y="6172200"/>
            <a:ext cx="10027920" cy="350520"/>
          </a:xfrm>
          <a:prstGeom prst="rect">
            <a:avLst/>
          </a:prstGeom>
        </p:spPr>
      </p:pic>
      <p:sp>
        <p:nvSpPr>
          <p:cNvPr id="2" name="TextBox 1"/>
          <p:cNvSpPr txBox="1"/>
          <p:nvPr/>
        </p:nvSpPr>
        <p:spPr>
          <a:xfrm>
            <a:off x="856343" y="1536282"/>
            <a:ext cx="10493828" cy="4662815"/>
          </a:xfrm>
          <a:prstGeom prst="rect">
            <a:avLst/>
          </a:prstGeom>
          <a:noFill/>
        </p:spPr>
        <p:txBody>
          <a:bodyPr wrap="square" rtlCol="0">
            <a:spAutoFit/>
          </a:bodyPr>
          <a:lstStyle/>
          <a:p>
            <a:pPr algn="just" rtl="1"/>
            <a:r>
              <a:rPr lang="fa-IR" sz="2800" dirty="0" smtClean="0">
                <a:cs typeface="B Lotus" panose="00000400000000000000" pitchFamily="2" charset="-78"/>
              </a:rPr>
              <a:t>همسری </a:t>
            </a:r>
            <a:r>
              <a:rPr lang="fa-IR" sz="2800" dirty="0">
                <a:cs typeface="B Lotus" panose="00000400000000000000" pitchFamily="2" charset="-78"/>
              </a:rPr>
              <a:t>بر </a:t>
            </a:r>
            <a:r>
              <a:rPr lang="fa-IR" sz="2800" dirty="0" smtClean="0">
                <a:cs typeface="B Lotus" panose="00000400000000000000" pitchFamily="2" charset="-78"/>
              </a:rPr>
              <a:t>پایه ی </a:t>
            </a:r>
            <a:r>
              <a:rPr lang="fa-IR" sz="2800" dirty="0">
                <a:cs typeface="B Lotus" panose="00000400000000000000" pitchFamily="2" charset="-78"/>
              </a:rPr>
              <a:t>ازوداج میان زوجین پدید می آید. درباره ی کیفیت این رابطه اظهار نظرهای متفاوتی از سوی </a:t>
            </a:r>
            <a:r>
              <a:rPr lang="fa-IR" sz="2800" dirty="0" smtClean="0">
                <a:cs typeface="B Lotus" panose="00000400000000000000" pitchFamily="2" charset="-78"/>
              </a:rPr>
              <a:t>صاحب نظران </a:t>
            </a:r>
            <a:r>
              <a:rPr lang="fa-IR" sz="2800" dirty="0">
                <a:cs typeface="B Lotus" panose="00000400000000000000" pitchFamily="2" charset="-78"/>
              </a:rPr>
              <a:t>و مکاتب مختلف صورت گرفته است. از دیدگاه اسلام، مرد و زن در قبال هم و در جایگاه همسری، مسئولیت هایی بر دوش دارند. یکی از تعابیر قرآن در </a:t>
            </a:r>
            <a:r>
              <a:rPr lang="fa-IR" sz="2800" dirty="0">
                <a:solidFill>
                  <a:srgbClr val="FFC000"/>
                </a:solidFill>
                <a:cs typeface="B Lotus" panose="00000400000000000000" pitchFamily="2" charset="-78"/>
              </a:rPr>
              <a:t>آیه 187 سوره بقره </a:t>
            </a:r>
            <a:r>
              <a:rPr lang="fa-IR" sz="2800" dirty="0">
                <a:cs typeface="B Lotus" panose="00000400000000000000" pitchFamily="2" charset="-78"/>
              </a:rPr>
              <a:t>آمده است. در </a:t>
            </a:r>
            <a:r>
              <a:rPr lang="fa-IR" sz="2800" dirty="0" smtClean="0">
                <a:cs typeface="B Lotus" panose="00000400000000000000" pitchFamily="2" charset="-78"/>
              </a:rPr>
              <a:t>این پژوهش به </a:t>
            </a:r>
            <a:r>
              <a:rPr lang="fa-IR" sz="2800" dirty="0">
                <a:cs typeface="B Lotus" panose="00000400000000000000" pitchFamily="2" charset="-78"/>
              </a:rPr>
              <a:t>مفهوم لباس بودن زن و شوهر نسبت به یکدیگر با توجه به روایات وارده در این </a:t>
            </a:r>
            <a:r>
              <a:rPr lang="fa-IR" sz="2800" dirty="0" smtClean="0">
                <a:cs typeface="B Lotus" panose="00000400000000000000" pitchFamily="2" charset="-78"/>
              </a:rPr>
              <a:t>باب پرداخته </a:t>
            </a:r>
            <a:r>
              <a:rPr lang="fa-IR" sz="2800" dirty="0">
                <a:cs typeface="B Lotus" panose="00000400000000000000" pitchFamily="2" charset="-78"/>
              </a:rPr>
              <a:t>می شود. طبق بررسی های انجام شده، لباس بودن زن و شوهر در مواردی که قرآن به آن تشبیه کرده است، نتایج مثبتی برای زن و مرد در زندگی مشترک در بر خواهد داشت. اگر زن و شوهر پوشش و لباس یکدیگر باشند، این امر سبب تحکیم روابط زناشویی، کاهش اختلافات و آسیب های زندگی مشترک و ایجاد فرصت های بیشتر برای خوب زندگی کردن خواهد گشت. </a:t>
            </a:r>
            <a:endParaRPr lang="fa-IR" sz="2800" dirty="0" smtClean="0">
              <a:cs typeface="B Lotus" panose="00000400000000000000" pitchFamily="2" charset="-78"/>
            </a:endParaRPr>
          </a:p>
          <a:p>
            <a:pPr algn="just" rtl="1">
              <a:lnSpc>
                <a:spcPct val="150000"/>
              </a:lnSpc>
            </a:pPr>
            <a:r>
              <a:rPr lang="fa-IR" sz="24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کلید واژگان :</a:t>
            </a:r>
            <a:r>
              <a:rPr lang="fa-IR" sz="2800" b="1" dirty="0" smtClean="0">
                <a:effectLst>
                  <a:outerShdw blurRad="38100" dist="38100" dir="2700000" algn="tl">
                    <a:srgbClr val="000000">
                      <a:alpha val="43137"/>
                    </a:srgbClr>
                  </a:outerShdw>
                  <a:reflection blurRad="6350" stA="55000" endA="300" endPos="45500" dir="5400000" sy="-100000" algn="bl" rotWithShape="0"/>
                </a:effectLst>
                <a:cs typeface="B Lotus" panose="00000400000000000000" pitchFamily="2" charset="-78"/>
              </a:rPr>
              <a:t> </a:t>
            </a:r>
            <a:r>
              <a:rPr lang="fa-IR" sz="3000" b="1" dirty="0" smtClean="0">
                <a:effectLst>
                  <a:outerShdw blurRad="38100" dist="38100" dir="2700000" algn="tl">
                    <a:srgbClr val="000000">
                      <a:alpha val="43137"/>
                    </a:srgbClr>
                  </a:outerShdw>
                  <a:reflection blurRad="6350" stA="55000" endA="300" endPos="45500" dir="5400000" sy="-100000" algn="bl" rotWithShape="0"/>
                </a:effectLst>
                <a:cs typeface="B Lotus" panose="00000400000000000000" pitchFamily="2" charset="-78"/>
              </a:rPr>
              <a:t>لباس، زن</a:t>
            </a:r>
            <a:r>
              <a:rPr lang="fa-IR" sz="3000" b="1" dirty="0">
                <a:effectLst>
                  <a:outerShdw blurRad="38100" dist="38100" dir="2700000" algn="tl">
                    <a:srgbClr val="000000">
                      <a:alpha val="43137"/>
                    </a:srgbClr>
                  </a:outerShdw>
                  <a:reflection blurRad="6350" stA="55000" endA="300" endPos="45500" dir="5400000" sy="-100000" algn="bl" rotWithShape="0"/>
                </a:effectLst>
                <a:cs typeface="B Lotus" panose="00000400000000000000" pitchFamily="2" charset="-78"/>
              </a:rPr>
              <a:t>، ستر</a:t>
            </a:r>
            <a:r>
              <a:rPr lang="fa-IR" sz="3000" b="1" dirty="0" smtClean="0">
                <a:effectLst>
                  <a:outerShdw blurRad="38100" dist="38100" dir="2700000" algn="tl">
                    <a:srgbClr val="000000">
                      <a:alpha val="43137"/>
                    </a:srgbClr>
                  </a:outerShdw>
                  <a:reflection blurRad="6350" stA="55000" endA="300" endPos="45500" dir="5400000" sy="-100000" algn="bl" rotWithShape="0"/>
                </a:effectLst>
                <a:cs typeface="B Lotus" panose="00000400000000000000" pitchFamily="2" charset="-78"/>
              </a:rPr>
              <a:t>، شوهر، رازداری</a:t>
            </a:r>
            <a:endParaRPr lang="en-US" sz="30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pic>
        <p:nvPicPr>
          <p:cNvPr id="4" name="Picture 3"/>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8382000" y="8309"/>
            <a:ext cx="3810000" cy="1729051"/>
          </a:xfrm>
          <a:prstGeom prst="rect">
            <a:avLst/>
          </a:prstGeom>
        </p:spPr>
      </p:pic>
      <p:sp>
        <p:nvSpPr>
          <p:cNvPr id="5" name="TextBox 4"/>
          <p:cNvSpPr txBox="1"/>
          <p:nvPr/>
        </p:nvSpPr>
        <p:spPr>
          <a:xfrm>
            <a:off x="9393385" y="615146"/>
            <a:ext cx="1787227" cy="523220"/>
          </a:xfrm>
          <a:prstGeom prst="rect">
            <a:avLst/>
          </a:prstGeom>
          <a:noFill/>
        </p:spPr>
        <p:txBody>
          <a:bodyPr wrap="square" rtlCol="0">
            <a:spAutoFit/>
          </a:bodyPr>
          <a:lstStyle/>
          <a:p>
            <a:pPr algn="ctr" rtl="1"/>
            <a:r>
              <a:rPr lang="fa-IR"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چکـیده</a:t>
            </a:r>
            <a:endParaRPr lang="en-US"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
        <p:nvSpPr>
          <p:cNvPr id="3" name="4-Point Star 2"/>
          <p:cNvSpPr/>
          <p:nvPr/>
        </p:nvSpPr>
        <p:spPr>
          <a:xfrm>
            <a:off x="955964" y="1037712"/>
            <a:ext cx="7412181" cy="45719"/>
          </a:xfrm>
          <a:prstGeom prst="star4">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88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9607" b="99345" l="0" r="94408"/>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31520" y="-213360"/>
            <a:ext cx="4251215" cy="3272880"/>
          </a:xfrm>
          <a:prstGeom prst="rect">
            <a:avLst/>
          </a:prstGeom>
          <a:effectLst>
            <a:outerShdw blurRad="76200" dir="13500000" sy="23000" kx="1200000" algn="br" rotWithShape="0">
              <a:prstClr val="black">
                <a:alpha val="20000"/>
              </a:prstClr>
            </a:outerShdw>
          </a:effectLst>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1036320" y="5760720"/>
            <a:ext cx="4754880" cy="822960"/>
          </a:xfrm>
          <a:prstGeom prst="rect">
            <a:avLst/>
          </a:prstGeom>
        </p:spPr>
      </p:pic>
      <p:sp>
        <p:nvSpPr>
          <p:cNvPr id="4" name="TextBox 3"/>
          <p:cNvSpPr txBox="1"/>
          <p:nvPr/>
        </p:nvSpPr>
        <p:spPr>
          <a:xfrm>
            <a:off x="1036320" y="764772"/>
            <a:ext cx="10260676" cy="5693866"/>
          </a:xfrm>
          <a:prstGeom prst="rect">
            <a:avLst/>
          </a:prstGeom>
          <a:noFill/>
        </p:spPr>
        <p:txBody>
          <a:bodyPr wrap="square" rtlCol="0">
            <a:spAutoFit/>
          </a:bodyPr>
          <a:lstStyle/>
          <a:p>
            <a:pPr algn="just" rtl="1"/>
            <a:r>
              <a:rPr lang="fa-IR" sz="2600" dirty="0">
                <a:cs typeface="B Lotus" panose="00000400000000000000" pitchFamily="2" charset="-78"/>
              </a:rPr>
              <a:t>از جمله اموری که در جامعه‌ی ما در میان بسیاری از خانواده‌ها</a:t>
            </a:r>
            <a:r>
              <a:rPr lang="fa-IR" sz="2600" dirty="0" smtClean="0">
                <a:cs typeface="B Lotus" panose="00000400000000000000" pitchFamily="2" charset="-78"/>
              </a:rPr>
              <a:t>،</a:t>
            </a:r>
          </a:p>
          <a:p>
            <a:pPr algn="just" rtl="1"/>
            <a:r>
              <a:rPr lang="fa-IR" sz="2600" dirty="0" smtClean="0">
                <a:cs typeface="B Lotus" panose="00000400000000000000" pitchFamily="2" charset="-78"/>
              </a:rPr>
              <a:t> </a:t>
            </a:r>
            <a:r>
              <a:rPr lang="fa-IR" sz="2600" dirty="0">
                <a:cs typeface="B Lotus" panose="00000400000000000000" pitchFamily="2" charset="-78"/>
              </a:rPr>
              <a:t>به این آفت </a:t>
            </a:r>
            <a:r>
              <a:rPr lang="fa-IR" sz="2600" dirty="0" smtClean="0">
                <a:cs typeface="B Lotus" panose="00000400000000000000" pitchFamily="2" charset="-78"/>
              </a:rPr>
              <a:t>خطـرناک </a:t>
            </a:r>
            <a:r>
              <a:rPr lang="fa-IR" sz="2600" dirty="0">
                <a:cs typeface="B Lotus" panose="00000400000000000000" pitchFamily="2" charset="-78"/>
              </a:rPr>
              <a:t>( تکلّف) مبتلا شده است، مسأله‌ی </a:t>
            </a:r>
            <a:r>
              <a:rPr lang="fa-IR" sz="2600" dirty="0" smtClean="0">
                <a:cs typeface="B Lotus" panose="00000400000000000000" pitchFamily="2" charset="-78"/>
              </a:rPr>
              <a:t>مهم</a:t>
            </a:r>
          </a:p>
          <a:p>
            <a:pPr algn="just" rtl="1"/>
            <a:r>
              <a:rPr lang="fa-IR" sz="2600" dirty="0" smtClean="0">
                <a:cs typeface="B Lotus" panose="00000400000000000000" pitchFamily="2" charset="-78"/>
              </a:rPr>
              <a:t> </a:t>
            </a:r>
            <a:r>
              <a:rPr lang="fa-IR" sz="2600" dirty="0">
                <a:cs typeface="B Lotus" panose="00000400000000000000" pitchFamily="2" charset="-78"/>
              </a:rPr>
              <a:t>و سرنوشت ساز ازدواج است. به بهانه‌ی انجام آداب و رسوم، </a:t>
            </a:r>
            <a:endParaRPr lang="fa-IR" sz="2600" dirty="0" smtClean="0">
              <a:cs typeface="B Lotus" panose="00000400000000000000" pitchFamily="2" charset="-78"/>
            </a:endParaRPr>
          </a:p>
          <a:p>
            <a:pPr algn="just" rtl="1"/>
            <a:r>
              <a:rPr lang="fa-IR" sz="2600" dirty="0" smtClean="0">
                <a:cs typeface="B Lotus" panose="00000400000000000000" pitchFamily="2" charset="-78"/>
              </a:rPr>
              <a:t>آبـروداری</a:t>
            </a:r>
            <a:r>
              <a:rPr lang="fa-IR" sz="2600" dirty="0">
                <a:cs typeface="B Lotus" panose="00000400000000000000" pitchFamily="2" charset="-78"/>
              </a:rPr>
              <a:t>، </a:t>
            </a:r>
            <a:r>
              <a:rPr lang="fa-IR" sz="2600" dirty="0" smtClean="0">
                <a:cs typeface="B Lotus" panose="00000400000000000000" pitchFamily="2" charset="-78"/>
              </a:rPr>
              <a:t>حـفظ </a:t>
            </a:r>
            <a:r>
              <a:rPr lang="fa-IR" sz="2600" dirty="0">
                <a:cs typeface="B Lotus" panose="00000400000000000000" pitchFamily="2" charset="-78"/>
              </a:rPr>
              <a:t>حیثیّت و ارزش </a:t>
            </a:r>
            <a:r>
              <a:rPr lang="fa-IR" sz="2600" dirty="0" smtClean="0">
                <a:cs typeface="B Lotus" panose="00000400000000000000" pitchFamily="2" charset="-78"/>
              </a:rPr>
              <a:t>نـهادن بـر </a:t>
            </a:r>
            <a:r>
              <a:rPr lang="fa-IR" sz="2600" dirty="0">
                <a:cs typeface="B Lotus" panose="00000400000000000000" pitchFamily="2" charset="-78"/>
              </a:rPr>
              <a:t>دختر و پسر و</a:t>
            </a:r>
            <a:r>
              <a:rPr lang="fa-IR" sz="2600" dirty="0" smtClean="0">
                <a:cs typeface="B Lotus" panose="00000400000000000000" pitchFamily="2" charset="-78"/>
              </a:rPr>
              <a:t>...</a:t>
            </a:r>
          </a:p>
          <a:p>
            <a:pPr algn="just" rtl="1"/>
            <a:r>
              <a:rPr lang="fa-IR" sz="2600" dirty="0" smtClean="0">
                <a:cs typeface="B Lotus" panose="00000400000000000000" pitchFamily="2" charset="-78"/>
              </a:rPr>
              <a:t> </a:t>
            </a:r>
            <a:r>
              <a:rPr lang="fa-IR" sz="2600" dirty="0">
                <a:cs typeface="B Lotus" panose="00000400000000000000" pitchFamily="2" charset="-78"/>
              </a:rPr>
              <a:t>این شیرین‌ترین حادثه‌ی زندگی جوانان را به کابوسی </a:t>
            </a:r>
            <a:r>
              <a:rPr lang="fa-IR" sz="2600" dirty="0" smtClean="0">
                <a:cs typeface="B Lotus" panose="00000400000000000000" pitchFamily="2" charset="-78"/>
              </a:rPr>
              <a:t>وحشتناک</a:t>
            </a:r>
          </a:p>
          <a:p>
            <a:pPr algn="just" rtl="1"/>
            <a:r>
              <a:rPr lang="fa-IR" sz="2600" dirty="0" smtClean="0">
                <a:cs typeface="B Lotus" panose="00000400000000000000" pitchFamily="2" charset="-78"/>
              </a:rPr>
              <a:t> </a:t>
            </a:r>
            <a:r>
              <a:rPr lang="fa-IR" sz="2600" dirty="0">
                <a:cs typeface="B Lotus" panose="00000400000000000000" pitchFamily="2" charset="-78"/>
              </a:rPr>
              <a:t>تبدیل کرده‌ایم. نتایج تلخ این نگاه بیمار، تعداد زیادی از جوانان </a:t>
            </a:r>
            <a:endParaRPr lang="fa-IR" sz="2600" dirty="0" smtClean="0">
              <a:cs typeface="B Lotus" panose="00000400000000000000" pitchFamily="2" charset="-78"/>
            </a:endParaRPr>
          </a:p>
          <a:p>
            <a:pPr algn="just" rtl="1"/>
            <a:r>
              <a:rPr lang="fa-IR" sz="2600" dirty="0" smtClean="0">
                <a:cs typeface="B Lotus" panose="00000400000000000000" pitchFamily="2" charset="-78"/>
              </a:rPr>
              <a:t>را </a:t>
            </a:r>
            <a:r>
              <a:rPr lang="fa-IR" sz="2600" dirty="0">
                <a:cs typeface="B Lotus" panose="00000400000000000000" pitchFamily="2" charset="-78"/>
              </a:rPr>
              <a:t>از تشکیل زندگی ناامید کرده است و تعداد فراوان دیگری را با مشکلات فراوانی در آغاز راه روبه‌رو کرده </a:t>
            </a:r>
            <a:r>
              <a:rPr lang="fa-IR" sz="2600" dirty="0" smtClean="0">
                <a:cs typeface="B Lotus" panose="00000400000000000000" pitchFamily="2" charset="-78"/>
              </a:rPr>
              <a:t>است. خانواده‌های </a:t>
            </a:r>
            <a:r>
              <a:rPr lang="fa-IR" sz="2600" dirty="0">
                <a:cs typeface="B Lotus" panose="00000400000000000000" pitchFamily="2" charset="-78"/>
              </a:rPr>
              <a:t>زیادی با نزدیک شدن به زمان ازدواج فرزندشان، به جای جشن و شادی عزا می‌گیرند. آسیبهای فرهنگی، تربیتی و اخلاقیِ ناشی از تجرّدِ طولانی مدّت و تأخیر در ازدواج، غیر قابل محاسبهاست. نتایج شوم یک شروع پُر مشقّت و پُردردسر، چه بسیار کام جوانان را در آغاز زندگی تلخ می‌کند. در این آفتِ بزرگِ اجتماعی، همه مقصّریم و البته از همه بیشتر خانواده‌های متکلّف باید در پیشگاه خداوند پاسخگو باشند!  و در رفع این معضل خانمان سوز، همه باید به میدان بیایند و این سنّت الهی و آسمانی را از قید و بند زنجیرهای جاهلی نجات بخشند و میدان زندگی را برای خوشبختی جوانان هموار سازند.</a:t>
            </a:r>
            <a:endParaRPr lang="en-US" sz="2600" dirty="0">
              <a:cs typeface="B Lotus" panose="00000400000000000000" pitchFamily="2" charset="-78"/>
            </a:endParaRPr>
          </a:p>
        </p:txBody>
      </p:sp>
      <p:sp>
        <p:nvSpPr>
          <p:cNvPr id="8" name="4-Point Star 7"/>
          <p:cNvSpPr/>
          <p:nvPr/>
        </p:nvSpPr>
        <p:spPr>
          <a:xfrm>
            <a:off x="4983480" y="441960"/>
            <a:ext cx="6233160" cy="45720"/>
          </a:xfrm>
          <a:prstGeom prst="star4">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78695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831273" y="5490560"/>
            <a:ext cx="10598727" cy="1143000"/>
          </a:xfrm>
          <a:prstGeom prst="rect">
            <a:avLst/>
          </a:prstGeom>
        </p:spPr>
      </p:pic>
      <p:sp>
        <p:nvSpPr>
          <p:cNvPr id="2" name="TextBox 1"/>
          <p:cNvSpPr txBox="1"/>
          <p:nvPr/>
        </p:nvSpPr>
        <p:spPr>
          <a:xfrm>
            <a:off x="886691" y="1898080"/>
            <a:ext cx="10501745" cy="3939540"/>
          </a:xfrm>
          <a:prstGeom prst="rect">
            <a:avLst/>
          </a:prstGeom>
          <a:noFill/>
        </p:spPr>
        <p:txBody>
          <a:bodyPr wrap="square" rtlCol="0">
            <a:spAutoFit/>
          </a:bodyPr>
          <a:lstStyle/>
          <a:p>
            <a:pPr algn="just" rtl="1" fontAlgn="base"/>
            <a:r>
              <a:rPr lang="ar-SA" sz="2500" dirty="0">
                <a:cs typeface="B Lotus" panose="00000400000000000000" pitchFamily="2" charset="-78"/>
              </a:rPr>
              <a:t>در دین اسلام، برای هر عملی که شخص مؤمن انجام می دهد، هر چند بسیار کوچک، </a:t>
            </a:r>
            <a:r>
              <a:rPr lang="ar-SA" sz="2500" dirty="0" smtClean="0">
                <a:cs typeface="B Lotus" panose="00000400000000000000" pitchFamily="2" charset="-78"/>
              </a:rPr>
              <a:t>چنانچه </a:t>
            </a:r>
            <a:r>
              <a:rPr lang="fa-IR" sz="2500" dirty="0" smtClean="0">
                <a:cs typeface="B Lotus" panose="00000400000000000000" pitchFamily="2" charset="-78"/>
              </a:rPr>
              <a:t>که </a:t>
            </a:r>
            <a:r>
              <a:rPr lang="ar-SA" sz="2500" dirty="0" smtClean="0">
                <a:cs typeface="B Lotus" panose="00000400000000000000" pitchFamily="2" charset="-78"/>
              </a:rPr>
              <a:t>آن </a:t>
            </a:r>
            <a:r>
              <a:rPr lang="ar-SA" sz="2500" dirty="0">
                <a:cs typeface="B Lotus" panose="00000400000000000000" pitchFamily="2" charset="-78"/>
              </a:rPr>
              <a:t>عمل به نیّت </a:t>
            </a:r>
            <a:r>
              <a:rPr lang="fa-IR" sz="2500" dirty="0" smtClean="0">
                <a:cs typeface="B Lotus" panose="00000400000000000000" pitchFamily="2" charset="-78"/>
              </a:rPr>
              <a:t>نزدیکی</a:t>
            </a:r>
            <a:r>
              <a:rPr lang="ar-SA" sz="2500" dirty="0" smtClean="0">
                <a:cs typeface="B Lotus" panose="00000400000000000000" pitchFamily="2" charset="-78"/>
              </a:rPr>
              <a:t> </a:t>
            </a:r>
            <a:r>
              <a:rPr lang="ar-SA" sz="2500" dirty="0">
                <a:cs typeface="B Lotus" panose="00000400000000000000" pitchFamily="2" charset="-78"/>
              </a:rPr>
              <a:t>و خالص برای خدا انجام گیرد؛ اجر و ثواب در نظر گرفته شده و آن عمل به عنوان وسیله ای برای پیش رفتن آن </a:t>
            </a:r>
            <a:r>
              <a:rPr lang="ar-SA" sz="2500" dirty="0" smtClean="0">
                <a:cs typeface="B Lotus" panose="00000400000000000000" pitchFamily="2" charset="-78"/>
              </a:rPr>
              <a:t>بنده ی </a:t>
            </a:r>
            <a:r>
              <a:rPr lang="ar-SA" sz="2500" dirty="0">
                <a:cs typeface="B Lotus" panose="00000400000000000000" pitchFamily="2" charset="-78"/>
              </a:rPr>
              <a:t>خدا در مسیر تکامل و قرب به سوی او در نظر گرفته شده است. یکی از آن اعمال انجام وظایفی است که شخص مؤمن در هر موقعیتی بنابر نقش خود در آن موقعیت به دستور احکام و دستورات دینی موظّف به رعایت آن شده است که از جمله ی آن ها نقش همسری است.</a:t>
            </a:r>
            <a:endParaRPr lang="en-US" sz="2500" dirty="0">
              <a:cs typeface="B Lotus" panose="00000400000000000000" pitchFamily="2" charset="-78"/>
            </a:endParaRPr>
          </a:p>
          <a:p>
            <a:pPr algn="just" rtl="1" fontAlgn="base"/>
            <a:r>
              <a:rPr lang="ar-SA" sz="2500" dirty="0" smtClean="0">
                <a:cs typeface="B Lotus" panose="00000400000000000000" pitchFamily="2" charset="-78"/>
              </a:rPr>
              <a:t>چنانچه </a:t>
            </a:r>
            <a:r>
              <a:rPr lang="ar-SA" sz="2500" dirty="0">
                <a:cs typeface="B Lotus" panose="00000400000000000000" pitchFamily="2" charset="-78"/>
              </a:rPr>
              <a:t>شخص مؤمن با انجام وظایف همسری خود به آن نحو که دین روشنگر اسلام به آن دستور فرموده است؛ زمینه ای را برای رشد معنوی خود و سایر اعضای خانواده به خصوص همسر خود فراهم کند می تواند به عنوان یکی از عوامل هدایت الهی به سوی پروردگار خود تقرب پیدا کند.</a:t>
            </a:r>
            <a:endParaRPr lang="en-US" sz="2500" dirty="0">
              <a:cs typeface="B Lotus" panose="00000400000000000000" pitchFamily="2" charset="-78"/>
            </a:endParaRPr>
          </a:p>
          <a:p>
            <a:pPr algn="just" rtl="1" fontAlgn="base"/>
            <a:r>
              <a:rPr lang="ar-SA" sz="2500" dirty="0">
                <a:cs typeface="B Lotus" panose="00000400000000000000" pitchFamily="2" charset="-78"/>
              </a:rPr>
              <a:t>بدون شک این امر میسر نمی شود مگر اینکه شخص در پس هر عملش نیتی خدایی و خالص برای خدا داشته باشد</a:t>
            </a:r>
            <a:r>
              <a:rPr lang="ar-SA" sz="2500" dirty="0" smtClean="0">
                <a:cs typeface="B Lotus" panose="00000400000000000000" pitchFamily="2" charset="-78"/>
              </a:rPr>
              <a:t>.</a:t>
            </a:r>
            <a:endParaRPr lang="en-US" sz="2500" dirty="0">
              <a:cs typeface="B Lotus" panose="00000400000000000000" pitchFamily="2" charset="-78"/>
            </a:endParaRPr>
          </a:p>
        </p:txBody>
      </p:sp>
      <p:pic>
        <p:nvPicPr>
          <p:cNvPr id="5" name="Picture 4"/>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8382000" y="20775"/>
            <a:ext cx="3810000" cy="1946570"/>
          </a:xfrm>
          <a:prstGeom prst="rect">
            <a:avLst/>
          </a:prstGeom>
        </p:spPr>
      </p:pic>
      <p:sp>
        <p:nvSpPr>
          <p:cNvPr id="3" name="TextBox 2"/>
          <p:cNvSpPr txBox="1"/>
          <p:nvPr/>
        </p:nvSpPr>
        <p:spPr>
          <a:xfrm>
            <a:off x="9296400" y="720436"/>
            <a:ext cx="1787227" cy="523220"/>
          </a:xfrm>
          <a:prstGeom prst="rect">
            <a:avLst/>
          </a:prstGeom>
          <a:noFill/>
        </p:spPr>
        <p:txBody>
          <a:bodyPr wrap="square" rtlCol="0">
            <a:spAutoFit/>
          </a:bodyPr>
          <a:lstStyle/>
          <a:p>
            <a:pPr algn="just" rtl="1"/>
            <a:r>
              <a:rPr lang="fa-IR"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نتیجه گیری</a:t>
            </a:r>
            <a:endParaRPr lang="en-US"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Tree>
    <p:extLst>
      <p:ext uri="{BB962C8B-B14F-4D97-AF65-F5344CB8AC3E}">
        <p14:creationId xmlns:p14="http://schemas.microsoft.com/office/powerpoint/2010/main" val="1135306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rot="10800000" flipV="1">
            <a:off x="396240" y="6080760"/>
            <a:ext cx="11612880" cy="518160"/>
          </a:xfrm>
          <a:prstGeom prst="rect">
            <a:avLst/>
          </a:prstGeom>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00" b="100000" l="10000" r="90000">
                        <a14:foregroundMark x1="27500" y1="89083" x2="28111" y2="9750"/>
                        <a14:foregroundMark x1="27944" y1="8167" x2="72222" y2="7917"/>
                        <a14:foregroundMark x1="72222" y1="8833" x2="72778" y2="90667"/>
                        <a14:foregroundMark x1="34778" y1="20417" x2="66000" y2="40917"/>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24850" t="6082" r="23798" b="7433"/>
          <a:stretch/>
        </p:blipFill>
        <p:spPr>
          <a:xfrm flipH="1">
            <a:off x="8214360" y="571099"/>
            <a:ext cx="3291840" cy="3696101"/>
          </a:xfrm>
          <a:prstGeom prst="rect">
            <a:avLst/>
          </a:prstGeom>
          <a:effectLst>
            <a:outerShdw blurRad="76200" dist="12700" dir="2700000" sy="-23000" kx="-800400" algn="bl" rotWithShape="0">
              <a:prstClr val="black">
                <a:alpha val="20000"/>
              </a:prstClr>
            </a:outerShdw>
          </a:effectLst>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00" b="100000" l="10000" r="90000">
                        <a14:foregroundMark x1="27500" y1="89083" x2="28111" y2="9750"/>
                        <a14:foregroundMark x1="27944" y1="8167" x2="72222" y2="7917"/>
                        <a14:foregroundMark x1="72222" y1="8833" x2="72778" y2="90667"/>
                        <a14:foregroundMark x1="34778" y1="20417" x2="66000" y2="40917"/>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24850" t="6082" r="23798" b="7433"/>
          <a:stretch/>
        </p:blipFill>
        <p:spPr>
          <a:xfrm>
            <a:off x="685800" y="540619"/>
            <a:ext cx="3291840" cy="3696101"/>
          </a:xfrm>
          <a:prstGeom prst="rect">
            <a:avLst/>
          </a:prstGeom>
          <a:effectLst>
            <a:outerShdw blurRad="76200" dist="12700" dir="8100000" sy="-23000" kx="800400" algn="br" rotWithShape="0">
              <a:prstClr val="black">
                <a:alpha val="20000"/>
              </a:prstClr>
            </a:outerShdw>
          </a:effectLst>
        </p:spPr>
      </p:pic>
      <p:pic>
        <p:nvPicPr>
          <p:cNvPr id="10" name="Picture 9"/>
          <p:cNvPicPr>
            <a:picLocks noChangeAspect="1"/>
          </p:cNvPicPr>
          <p:nvPr/>
        </p:nvPicPr>
        <p:blipFill rotWithShape="1">
          <a:blip r:embed="rId6">
            <a:duotone>
              <a:prstClr val="black"/>
              <a:schemeClr val="bg1">
                <a:tint val="45000"/>
                <a:satMod val="400000"/>
              </a:schemeClr>
            </a:duotone>
            <a:extLst>
              <a:ext uri="{28A0092B-C50C-407E-A947-70E740481C1C}">
                <a14:useLocalDpi xmlns:a14="http://schemas.microsoft.com/office/drawing/2010/main" val="0"/>
              </a:ext>
            </a:extLst>
          </a:blip>
          <a:srcRect t="27110" b="26223"/>
          <a:stretch/>
        </p:blipFill>
        <p:spPr>
          <a:xfrm>
            <a:off x="8197208" y="4171950"/>
            <a:ext cx="3476632" cy="2133600"/>
          </a:xfrm>
          <a:prstGeom prst="rect">
            <a:avLst/>
          </a:prstGeom>
        </p:spPr>
      </p:pic>
      <p:pic>
        <p:nvPicPr>
          <p:cNvPr id="11" name="Picture 10"/>
          <p:cNvPicPr>
            <a:picLocks noChangeAspect="1"/>
          </p:cNvPicPr>
          <p:nvPr/>
        </p:nvPicPr>
        <p:blipFill rotWithShape="1">
          <a:blip r:embed="rId6">
            <a:duotone>
              <a:prstClr val="black"/>
              <a:schemeClr val="bg1">
                <a:tint val="45000"/>
                <a:satMod val="400000"/>
              </a:schemeClr>
            </a:duotone>
            <a:extLst>
              <a:ext uri="{28A0092B-C50C-407E-A947-70E740481C1C}">
                <a14:useLocalDpi xmlns:a14="http://schemas.microsoft.com/office/drawing/2010/main" val="0"/>
              </a:ext>
            </a:extLst>
          </a:blip>
          <a:srcRect t="27110" b="26223"/>
          <a:stretch/>
        </p:blipFill>
        <p:spPr>
          <a:xfrm>
            <a:off x="531488" y="4171950"/>
            <a:ext cx="3476632" cy="2114550"/>
          </a:xfrm>
          <a:prstGeom prst="rect">
            <a:avLst/>
          </a:prstGeom>
        </p:spPr>
      </p:pic>
      <p:sp>
        <p:nvSpPr>
          <p:cNvPr id="12" name="4-Point Star 11"/>
          <p:cNvSpPr/>
          <p:nvPr/>
        </p:nvSpPr>
        <p:spPr>
          <a:xfrm rot="5400000">
            <a:off x="2616891" y="2355274"/>
            <a:ext cx="3255819" cy="156555"/>
          </a:xfrm>
          <a:prstGeom prst="star4">
            <a:avLst/>
          </a:prstGeom>
          <a:solidFill>
            <a:schemeClr val="bg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4-Point Star 12"/>
          <p:cNvSpPr/>
          <p:nvPr/>
        </p:nvSpPr>
        <p:spPr>
          <a:xfrm rot="5400000">
            <a:off x="6348151" y="2340034"/>
            <a:ext cx="3255819" cy="156555"/>
          </a:xfrm>
          <a:prstGeom prst="star4">
            <a:avLst/>
          </a:prstGeom>
          <a:solidFill>
            <a:schemeClr val="bg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p:cNvSpPr txBox="1"/>
          <p:nvPr/>
        </p:nvSpPr>
        <p:spPr>
          <a:xfrm>
            <a:off x="457200" y="5143500"/>
            <a:ext cx="3611880" cy="400110"/>
          </a:xfrm>
          <a:prstGeom prst="rect">
            <a:avLst/>
          </a:prstGeom>
          <a:noFill/>
        </p:spPr>
        <p:txBody>
          <a:bodyPr wrap="square" rtlCol="0">
            <a:spAutoFit/>
          </a:bodyPr>
          <a:lstStyle/>
          <a:p>
            <a:pPr algn="ctr"/>
            <a:r>
              <a:rPr lang="fa-IR" sz="2000" b="1" dirty="0" smtClean="0">
                <a:solidFill>
                  <a:srgbClr val="FFFF00"/>
                </a:solidFill>
                <a:effectLst>
                  <a:outerShdw blurRad="38100" dist="38100" dir="2700000" algn="tl">
                    <a:srgbClr val="000000">
                      <a:alpha val="43137"/>
                    </a:srgbClr>
                  </a:outerShdw>
                </a:effectLst>
              </a:rPr>
              <a:t>حجت الاسلام والمسلمین حاج آقا </a:t>
            </a:r>
            <a:r>
              <a:rPr lang="fa-IR" sz="2000" b="1" dirty="0">
                <a:solidFill>
                  <a:schemeClr val="accent3">
                    <a:lumMod val="20000"/>
                    <a:lumOff val="80000"/>
                  </a:schemeClr>
                </a:solidFill>
                <a:effectLst>
                  <a:outerShdw blurRad="38100" dist="38100" dir="2700000" algn="tl">
                    <a:srgbClr val="000000">
                      <a:alpha val="43137"/>
                    </a:srgbClr>
                  </a:outerShdw>
                </a:effectLst>
              </a:rPr>
              <a:t>حسینی</a:t>
            </a:r>
            <a:endParaRPr lang="en-US" sz="2000" b="1" dirty="0">
              <a:solidFill>
                <a:schemeClr val="accent3">
                  <a:lumMod val="20000"/>
                  <a:lumOff val="80000"/>
                </a:schemeClr>
              </a:solidFill>
              <a:effectLst>
                <a:outerShdw blurRad="38100" dist="38100" dir="2700000" algn="tl">
                  <a:srgbClr val="000000">
                    <a:alpha val="43137"/>
                  </a:srgbClr>
                </a:outerShdw>
              </a:effectLst>
            </a:endParaRPr>
          </a:p>
        </p:txBody>
      </p:sp>
      <p:sp>
        <p:nvSpPr>
          <p:cNvPr id="15" name="TextBox 14"/>
          <p:cNvSpPr txBox="1"/>
          <p:nvPr/>
        </p:nvSpPr>
        <p:spPr>
          <a:xfrm>
            <a:off x="8138160" y="5166360"/>
            <a:ext cx="3611880" cy="400110"/>
          </a:xfrm>
          <a:prstGeom prst="rect">
            <a:avLst/>
          </a:prstGeom>
          <a:noFill/>
        </p:spPr>
        <p:txBody>
          <a:bodyPr wrap="square" rtlCol="0">
            <a:spAutoFit/>
          </a:bodyPr>
          <a:lstStyle/>
          <a:p>
            <a:pPr algn="ctr"/>
            <a:r>
              <a:rPr lang="fa-IR" sz="2000" b="1" dirty="0" smtClean="0">
                <a:solidFill>
                  <a:srgbClr val="FFFF00"/>
                </a:solidFill>
                <a:effectLst>
                  <a:outerShdw blurRad="38100" dist="38100" dir="2700000" algn="tl">
                    <a:srgbClr val="000000">
                      <a:alpha val="43137"/>
                    </a:srgbClr>
                  </a:outerShdw>
                </a:effectLst>
              </a:rPr>
              <a:t>حجت الاسلام والمسلمین حاج آقا </a:t>
            </a:r>
            <a:r>
              <a:rPr lang="fa-IR" sz="2000" b="1" dirty="0" smtClean="0">
                <a:solidFill>
                  <a:schemeClr val="accent3">
                    <a:lumMod val="20000"/>
                    <a:lumOff val="80000"/>
                  </a:schemeClr>
                </a:solidFill>
                <a:effectLst>
                  <a:outerShdw blurRad="38100" dist="38100" dir="2700000" algn="tl">
                    <a:srgbClr val="000000">
                      <a:alpha val="43137"/>
                    </a:srgbClr>
                  </a:outerShdw>
                </a:effectLst>
              </a:rPr>
              <a:t>مسلمی</a:t>
            </a:r>
            <a:endParaRPr lang="en-US" sz="2000" b="1" dirty="0">
              <a:solidFill>
                <a:schemeClr val="accent3">
                  <a:lumMod val="20000"/>
                  <a:lumOff val="80000"/>
                </a:schemeClr>
              </a:solidFill>
              <a:effectLst>
                <a:outerShdw blurRad="38100" dist="38100" dir="2700000" algn="tl">
                  <a:srgbClr val="000000">
                    <a:alpha val="43137"/>
                  </a:srgbClr>
                </a:outerShdw>
              </a:effectLst>
            </a:endParaRPr>
          </a:p>
        </p:txBody>
      </p:sp>
      <p:sp>
        <p:nvSpPr>
          <p:cNvPr id="16" name="TextBox 15"/>
          <p:cNvSpPr txBox="1"/>
          <p:nvPr/>
        </p:nvSpPr>
        <p:spPr>
          <a:xfrm>
            <a:off x="2446020" y="4819650"/>
            <a:ext cx="1722120" cy="400110"/>
          </a:xfrm>
          <a:prstGeom prst="rect">
            <a:avLst/>
          </a:prstGeom>
          <a:noFill/>
        </p:spPr>
        <p:txBody>
          <a:bodyPr wrap="square" rtlCol="0">
            <a:spAutoFit/>
          </a:bodyPr>
          <a:lstStyle/>
          <a:p>
            <a:pPr algn="ctr"/>
            <a:r>
              <a:rPr lang="fa-IR" sz="2000" b="1" dirty="0">
                <a:solidFill>
                  <a:schemeClr val="accent3">
                    <a:lumMod val="20000"/>
                    <a:lumOff val="80000"/>
                  </a:schemeClr>
                </a:solidFill>
                <a:effectLst>
                  <a:outerShdw blurRad="38100" dist="38100" dir="2700000" algn="tl">
                    <a:srgbClr val="000000">
                      <a:alpha val="43137"/>
                    </a:srgbClr>
                  </a:outerShdw>
                </a:effectLst>
              </a:rPr>
              <a:t>ریاست محترم:</a:t>
            </a:r>
            <a:endParaRPr lang="en-US" sz="2000" b="1" dirty="0">
              <a:solidFill>
                <a:schemeClr val="accent3">
                  <a:lumMod val="20000"/>
                  <a:lumOff val="80000"/>
                </a:schemeClr>
              </a:solidFill>
              <a:effectLst>
                <a:outerShdw blurRad="38100" dist="38100" dir="2700000" algn="tl">
                  <a:srgbClr val="000000">
                    <a:alpha val="43137"/>
                  </a:srgbClr>
                </a:outerShdw>
              </a:effectLst>
            </a:endParaRPr>
          </a:p>
        </p:txBody>
      </p:sp>
      <p:sp>
        <p:nvSpPr>
          <p:cNvPr id="20" name="TextBox 19"/>
          <p:cNvSpPr txBox="1"/>
          <p:nvPr/>
        </p:nvSpPr>
        <p:spPr>
          <a:xfrm>
            <a:off x="10161270" y="4857750"/>
            <a:ext cx="1722120" cy="400110"/>
          </a:xfrm>
          <a:prstGeom prst="rect">
            <a:avLst/>
          </a:prstGeom>
          <a:noFill/>
        </p:spPr>
        <p:txBody>
          <a:bodyPr wrap="square" rtlCol="0">
            <a:spAutoFit/>
          </a:bodyPr>
          <a:lstStyle/>
          <a:p>
            <a:pPr algn="ctr"/>
            <a:r>
              <a:rPr lang="fa-IR" sz="2000" b="1" dirty="0" smtClean="0">
                <a:solidFill>
                  <a:schemeClr val="accent3">
                    <a:lumMod val="20000"/>
                    <a:lumOff val="80000"/>
                  </a:schemeClr>
                </a:solidFill>
                <a:effectLst>
                  <a:outerShdw blurRad="38100" dist="38100" dir="2700000" algn="tl">
                    <a:srgbClr val="000000">
                      <a:alpha val="43137"/>
                    </a:srgbClr>
                  </a:outerShdw>
                </a:effectLst>
              </a:rPr>
              <a:t>معاون </a:t>
            </a:r>
            <a:r>
              <a:rPr lang="fa-IR" sz="2000" b="1" dirty="0">
                <a:solidFill>
                  <a:schemeClr val="accent3">
                    <a:lumMod val="20000"/>
                    <a:lumOff val="80000"/>
                  </a:schemeClr>
                </a:solidFill>
                <a:effectLst>
                  <a:outerShdw blurRad="38100" dist="38100" dir="2700000" algn="tl">
                    <a:srgbClr val="000000">
                      <a:alpha val="43137"/>
                    </a:srgbClr>
                  </a:outerShdw>
                </a:effectLst>
              </a:rPr>
              <a:t>محترم:</a:t>
            </a:r>
            <a:endParaRPr lang="en-US" sz="2000" b="1" dirty="0">
              <a:solidFill>
                <a:schemeClr val="accent3">
                  <a:lumMod val="20000"/>
                  <a:lumOff val="80000"/>
                </a:schemeClr>
              </a:solidFill>
              <a:effectLst>
                <a:outerShdw blurRad="38100" dist="38100" dir="2700000" algn="tl">
                  <a:srgbClr val="000000">
                    <a:alpha val="43137"/>
                  </a:srgbClr>
                </a:outerShdw>
              </a:effectLst>
            </a:endParaRPr>
          </a:p>
        </p:txBody>
      </p:sp>
      <p:pic>
        <p:nvPicPr>
          <p:cNvPr id="21" name="Picture 20"/>
          <p:cNvPicPr>
            <a:picLocks noChangeAspect="1"/>
          </p:cNvPicPr>
          <p:nvPr/>
        </p:nvPicPr>
        <p:blipFill rotWithShape="1">
          <a:blip r:embed="rId7">
            <a:extLst>
              <a:ext uri="{BEBA8EAE-BF5A-486C-A8C5-ECC9F3942E4B}">
                <a14:imgProps xmlns:a14="http://schemas.microsoft.com/office/drawing/2010/main">
                  <a14:imgLayer r:embed="rId8">
                    <a14:imgEffect>
                      <a14:backgroundRemoval t="36875" b="68542" l="50391" r="69688">
                        <a14:foregroundMark x1="56953" y1="51354" x2="53750" y2="54375"/>
                        <a14:foregroundMark x1="53750" y1="54375" x2="51094" y2="66875"/>
                        <a14:foregroundMark x1="59453" y1="58958" x2="58984" y2="67917"/>
                        <a14:foregroundMark x1="50938" y1="67604" x2="70156" y2="66979"/>
                        <a14:foregroundMark x1="53047" y1="68229" x2="62344" y2="68021"/>
                        <a14:foregroundMark x1="65469" y1="54167" x2="71328" y2="65000"/>
                        <a14:foregroundMark x1="63516" y1="53021" x2="63516" y2="53021"/>
                        <a14:backgroundMark x1="67188" y1="39896" x2="63281" y2="49688"/>
                      </a14:backgroundRemoval>
                    </a14:imgEffect>
                    <a14:imgEffect>
                      <a14:brightnessContrast bright="20000"/>
                    </a14:imgEffect>
                  </a14:imgLayer>
                </a14:imgProps>
              </a:ext>
              <a:ext uri="{28A0092B-C50C-407E-A947-70E740481C1C}">
                <a14:useLocalDpi xmlns:a14="http://schemas.microsoft.com/office/drawing/2010/main" val="0"/>
              </a:ext>
            </a:extLst>
          </a:blip>
          <a:srcRect l="51549" t="38272" r="30935" b="30000"/>
          <a:stretch/>
        </p:blipFill>
        <p:spPr>
          <a:xfrm>
            <a:off x="1297939" y="1214335"/>
            <a:ext cx="1988821" cy="2519466"/>
          </a:xfrm>
          <a:prstGeom prst="rect">
            <a:avLst/>
          </a:prstGeom>
        </p:spPr>
      </p:pic>
      <p:pic>
        <p:nvPicPr>
          <p:cNvPr id="23" name="Picture 22"/>
          <p:cNvPicPr>
            <a:picLocks noChangeAspect="1"/>
          </p:cNvPicPr>
          <p:nvPr/>
        </p:nvPicPr>
        <p:blipFill rotWithShape="1">
          <a:blip r:embed="rId9">
            <a:extLst>
              <a:ext uri="{BEBA8EAE-BF5A-486C-A8C5-ECC9F3942E4B}">
                <a14:imgProps xmlns:a14="http://schemas.microsoft.com/office/drawing/2010/main">
                  <a14:imgLayer r:embed="rId10">
                    <a14:imgEffect>
                      <a14:backgroundRemoval t="14583" b="79167" l="29688" r="56875">
                        <a14:foregroundMark x1="43750" y1="20694" x2="43594" y2="26806"/>
                        <a14:foregroundMark x1="43906" y1="20833" x2="47578" y2="22361"/>
                        <a14:foregroundMark x1="48516" y1="24861" x2="48984" y2="31806"/>
                        <a14:foregroundMark x1="48672" y1="31944" x2="48672" y2="31944"/>
                        <a14:foregroundMark x1="48984" y1="33611" x2="48984" y2="33611"/>
                        <a14:foregroundMark x1="39531" y1="31667" x2="44219" y2="41389"/>
                        <a14:foregroundMark x1="45391" y1="32500" x2="43672" y2="51250"/>
                        <a14:foregroundMark x1="43125" y1="21667" x2="38359" y2="27500"/>
                        <a14:foregroundMark x1="37734" y1="26667" x2="39297" y2="30972"/>
                        <a14:foregroundMark x1="37813" y1="29167" x2="37813" y2="29167"/>
                        <a14:foregroundMark x1="38047" y1="31806" x2="38047" y2="31806"/>
                        <a14:foregroundMark x1="38750" y1="30278" x2="38750" y2="30278"/>
                        <a14:foregroundMark x1="50313" y1="29583" x2="47969" y2="32222"/>
                        <a14:foregroundMark x1="30312" y1="43194" x2="31250" y2="72917"/>
                        <a14:foregroundMark x1="30547" y1="72639" x2="30000" y2="60000"/>
                        <a14:foregroundMark x1="46719" y1="25139" x2="43516" y2="36944"/>
                        <a14:foregroundMark x1="48516" y1="35694" x2="45078" y2="44722"/>
                        <a14:foregroundMark x1="39375" y1="33056" x2="39609" y2="39444"/>
                        <a14:foregroundMark x1="49609" y1="72778" x2="37422" y2="74583"/>
                        <a14:foregroundMark x1="56172" y1="73472" x2="31016" y2="75278"/>
                        <a14:foregroundMark x1="30000" y1="59028" x2="30000" y2="59028"/>
                        <a14:foregroundMark x1="30078" y1="63194" x2="30078" y2="63194"/>
                        <a14:foregroundMark x1="29922" y1="65556" x2="29766" y2="61944"/>
                        <a14:foregroundMark x1="49375" y1="25000" x2="50469" y2="29028"/>
                        <a14:foregroundMark x1="50547" y1="29722" x2="49297" y2="33194"/>
                        <a14:foregroundMark x1="37500" y1="25000" x2="37344" y2="29028"/>
                        <a14:foregroundMark x1="37500" y1="29167" x2="39375" y2="33472"/>
                        <a14:foregroundMark x1="38438" y1="34306" x2="38828" y2="35833"/>
                        <a14:foregroundMark x1="38906" y1="36250" x2="38906" y2="36250"/>
                        <a14:foregroundMark x1="46875" y1="21111" x2="43281" y2="20139"/>
                        <a14:foregroundMark x1="47891" y1="49028" x2="47891" y2="49028"/>
                        <a14:foregroundMark x1="30000" y1="41944" x2="29844" y2="50972"/>
                        <a14:backgroundMark x1="38281" y1="34583" x2="36641" y2="25972"/>
                        <a14:backgroundMark x1="50625" y1="32222" x2="50547" y2="27083"/>
                        <a14:backgroundMark x1="38125" y1="41111" x2="39141" y2="40417"/>
                        <a14:backgroundMark x1="39141" y1="40694" x2="39141" y2="37917"/>
                        <a14:backgroundMark x1="37891" y1="38333" x2="38984" y2="38194"/>
                        <a14:backgroundMark x1="37969" y1="40278" x2="38906" y2="39444"/>
                        <a14:backgroundMark x1="38047" y1="38889" x2="38750" y2="38611"/>
                        <a14:backgroundMark x1="35234" y1="42361" x2="31797" y2="45833"/>
                        <a14:backgroundMark x1="32422" y1="40694" x2="30938" y2="44722"/>
                        <a14:backgroundMark x1="30938" y1="44722" x2="30938" y2="43333"/>
                      </a14:backgroundRemoval>
                    </a14:imgEffect>
                    <a14:imgEffect>
                      <a14:brightnessContrast contrast="20000"/>
                    </a14:imgEffect>
                  </a14:imgLayer>
                </a14:imgProps>
              </a:ext>
              <a:ext uri="{28A0092B-C50C-407E-A947-70E740481C1C}">
                <a14:useLocalDpi xmlns:a14="http://schemas.microsoft.com/office/drawing/2010/main" val="0"/>
              </a:ext>
            </a:extLst>
          </a:blip>
          <a:srcRect l="29373" t="14277" r="42749" b="20808"/>
          <a:stretch/>
        </p:blipFill>
        <p:spPr>
          <a:xfrm flipH="1">
            <a:off x="8858950" y="1092201"/>
            <a:ext cx="2060510" cy="2768682"/>
          </a:xfrm>
          <a:prstGeom prst="rect">
            <a:avLst/>
          </a:prstGeom>
        </p:spPr>
      </p:pic>
      <p:pic>
        <p:nvPicPr>
          <p:cNvPr id="36" name="Picture 35"/>
          <p:cNvPicPr>
            <a:picLocks noChangeAspect="1"/>
          </p:cNvPicPr>
          <p:nvPr/>
        </p:nvPicPr>
        <p:blipFill rotWithShape="1">
          <a:blip r:embed="rId11" cstate="print">
            <a:extLst>
              <a:ext uri="{BEBA8EAE-BF5A-486C-A8C5-ECC9F3942E4B}">
                <a14:imgProps xmlns:a14="http://schemas.microsoft.com/office/drawing/2010/main">
                  <a14:imgLayer r:embed="rId5">
                    <a14:imgEffect>
                      <a14:backgroundRemoval t="72250" b="81250" l="33889" r="41667">
                        <a14:foregroundMark x1="34000" y1="73333" x2="34111" y2="80833"/>
                        <a14:foregroundMark x1="34111" y1="80833" x2="40778" y2="81000"/>
                        <a14:foregroundMark x1="35944" y1="74167" x2="37222" y2="75917"/>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3811" t="72078" r="58335" b="18541"/>
          <a:stretch/>
        </p:blipFill>
        <p:spPr>
          <a:xfrm>
            <a:off x="1261382" y="3337972"/>
            <a:ext cx="497161" cy="395829"/>
          </a:xfrm>
          <a:prstGeom prst="rect">
            <a:avLst/>
          </a:prstGeom>
        </p:spPr>
      </p:pic>
      <p:pic>
        <p:nvPicPr>
          <p:cNvPr id="37" name="Picture 36"/>
          <p:cNvPicPr>
            <a:picLocks noChangeAspect="1"/>
          </p:cNvPicPr>
          <p:nvPr/>
        </p:nvPicPr>
        <p:blipFill rotWithShape="1">
          <a:blip r:embed="rId11" cstate="print">
            <a:extLst>
              <a:ext uri="{BEBA8EAE-BF5A-486C-A8C5-ECC9F3942E4B}">
                <a14:imgProps xmlns:a14="http://schemas.microsoft.com/office/drawing/2010/main">
                  <a14:imgLayer r:embed="rId5">
                    <a14:imgEffect>
                      <a14:backgroundRemoval t="72250" b="81250" l="33889" r="41667">
                        <a14:foregroundMark x1="34000" y1="73333" x2="34111" y2="80833"/>
                        <a14:foregroundMark x1="34111" y1="80833" x2="40778" y2="81000"/>
                        <a14:foregroundMark x1="35944" y1="74167" x2="37222" y2="75917"/>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3811" t="72078" r="58335" b="18541"/>
          <a:stretch/>
        </p:blipFill>
        <p:spPr>
          <a:xfrm flipH="1">
            <a:off x="10431164" y="3383687"/>
            <a:ext cx="497161" cy="395829"/>
          </a:xfrm>
          <a:prstGeom prst="rect">
            <a:avLst/>
          </a:prstGeom>
        </p:spPr>
      </p:pic>
      <p:sp>
        <p:nvSpPr>
          <p:cNvPr id="38" name="TextBox 37"/>
          <p:cNvSpPr txBox="1"/>
          <p:nvPr/>
        </p:nvSpPr>
        <p:spPr>
          <a:xfrm>
            <a:off x="4521200" y="3454400"/>
            <a:ext cx="3129280" cy="1477328"/>
          </a:xfrm>
          <a:prstGeom prst="rect">
            <a:avLst/>
          </a:prstGeom>
          <a:noFill/>
        </p:spPr>
        <p:txBody>
          <a:bodyPr wrap="square" rtlCol="0">
            <a:spAutoFit/>
          </a:bodyPr>
          <a:lstStyle/>
          <a:p>
            <a:pPr algn="just" rtl="1"/>
            <a:r>
              <a:rPr lang="fa-IR" b="1" dirty="0" smtClean="0">
                <a:solidFill>
                  <a:srgbClr val="FFFF00"/>
                </a:solidFill>
                <a:effectLst>
                  <a:outerShdw blurRad="38100" dist="38100" dir="2700000" algn="tl">
                    <a:srgbClr val="000000">
                      <a:alpha val="43137"/>
                    </a:srgbClr>
                  </a:outerShdw>
                  <a:reflection blurRad="6350" stA="50000" endA="300" endPos="50000" dist="60007" dir="5400000" sy="-100000" algn="bl" rotWithShape="0"/>
                </a:effectLst>
              </a:rPr>
              <a:t>سپاس گـزاری و قدر دانی می نمایم از ریاست محترم جـامعه المصطفی و معاون محترم پژوهش بابت تشویق و تــرغیب و ایحاد فــرصت بـرای آیندۀ درخــشان دانـش پــــژوهان این مجمعۀ.</a:t>
            </a:r>
            <a:endParaRPr lang="en-US" b="1" dirty="0">
              <a:solidFill>
                <a:srgbClr val="FFFF00"/>
              </a:solidFill>
              <a:effectLst>
                <a:outerShdw blurRad="38100" dist="38100" dir="2700000" algn="tl">
                  <a:srgbClr val="000000">
                    <a:alpha val="43137"/>
                  </a:srgbClr>
                </a:outerShdw>
                <a:reflection blurRad="6350" stA="50000" endA="300" endPos="50000" dist="60007" dir="5400000" sy="-100000" algn="bl" rotWithShape="0"/>
              </a:effectLst>
            </a:endParaRPr>
          </a:p>
        </p:txBody>
      </p:sp>
      <p:sp>
        <p:nvSpPr>
          <p:cNvPr id="39" name="TextBox 38"/>
          <p:cNvSpPr txBox="1"/>
          <p:nvPr/>
        </p:nvSpPr>
        <p:spPr>
          <a:xfrm>
            <a:off x="4556760" y="2273300"/>
            <a:ext cx="3070860" cy="646331"/>
          </a:xfrm>
          <a:prstGeom prst="rect">
            <a:avLst/>
          </a:prstGeom>
          <a:noFill/>
        </p:spPr>
        <p:txBody>
          <a:bodyPr wrap="square" rtlCol="0">
            <a:spAutoFit/>
          </a:bodyPr>
          <a:lstStyle/>
          <a:p>
            <a:pPr algn="just" rtl="1"/>
            <a:r>
              <a:rPr lang="fa-IR" b="1" dirty="0" smtClean="0">
                <a:solidFill>
                  <a:schemeClr val="accent3">
                    <a:lumMod val="40000"/>
                    <a:lumOff val="60000"/>
                  </a:schemeClr>
                </a:solidFill>
                <a:effectLst>
                  <a:reflection blurRad="6350" stA="55000" endA="300" endPos="45500" dir="5400000" sy="-100000" algn="bl" rotWithShape="0"/>
                </a:effectLst>
              </a:rPr>
              <a:t>مـا بـدان مـقصد عــالی نتوانـیم رســـید</a:t>
            </a:r>
            <a:endParaRPr lang="fa-IR" b="1" dirty="0">
              <a:solidFill>
                <a:schemeClr val="accent3">
                  <a:lumMod val="40000"/>
                  <a:lumOff val="60000"/>
                </a:schemeClr>
              </a:solidFill>
              <a:effectLst>
                <a:reflection blurRad="6350" stA="55000" endA="300" endPos="45500" dir="5400000" sy="-100000" algn="bl" rotWithShape="0"/>
              </a:effectLst>
            </a:endParaRPr>
          </a:p>
          <a:p>
            <a:pPr algn="just" rtl="1"/>
            <a:r>
              <a:rPr lang="fa-IR" b="1" dirty="0">
                <a:solidFill>
                  <a:schemeClr val="accent3">
                    <a:lumMod val="40000"/>
                    <a:lumOff val="60000"/>
                  </a:schemeClr>
                </a:solidFill>
                <a:effectLst>
                  <a:reflection blurRad="6350" stA="55000" endA="300" endPos="45500" dir="5400000" sy="-100000" algn="bl" rotWithShape="0"/>
                </a:effectLst>
              </a:rPr>
              <a:t>هم </a:t>
            </a:r>
            <a:r>
              <a:rPr lang="fa-IR" b="1" dirty="0" smtClean="0">
                <a:solidFill>
                  <a:schemeClr val="accent3">
                    <a:lumMod val="40000"/>
                    <a:lumOff val="60000"/>
                  </a:schemeClr>
                </a:solidFill>
                <a:effectLst>
                  <a:reflection blurRad="6350" stA="55000" endA="300" endPos="45500" dir="5400000" sy="-100000" algn="bl" rotWithShape="0"/>
                </a:effectLst>
              </a:rPr>
              <a:t>مگر </a:t>
            </a:r>
            <a:r>
              <a:rPr lang="fa-IR" b="1" dirty="0">
                <a:solidFill>
                  <a:schemeClr val="accent3">
                    <a:lumMod val="40000"/>
                    <a:lumOff val="60000"/>
                  </a:schemeClr>
                </a:solidFill>
                <a:effectLst>
                  <a:reflection blurRad="6350" stA="55000" endA="300" endPos="45500" dir="5400000" sy="-100000" algn="bl" rotWithShape="0"/>
                </a:effectLst>
              </a:rPr>
              <a:t>پیش نهد لطف شما گامی </a:t>
            </a:r>
            <a:r>
              <a:rPr lang="fa-IR" b="1" dirty="0" smtClean="0">
                <a:solidFill>
                  <a:schemeClr val="accent3">
                    <a:lumMod val="40000"/>
                    <a:lumOff val="60000"/>
                  </a:schemeClr>
                </a:solidFill>
                <a:effectLst>
                  <a:reflection blurRad="6350" stA="55000" endA="300" endPos="45500" dir="5400000" sy="-100000" algn="bl" rotWithShape="0"/>
                </a:effectLst>
              </a:rPr>
              <a:t>چند!</a:t>
            </a:r>
            <a:endParaRPr lang="fa-IR" b="1" dirty="0">
              <a:solidFill>
                <a:schemeClr val="accent3">
                  <a:lumMod val="40000"/>
                  <a:lumOff val="60000"/>
                </a:schemeClr>
              </a:solidFill>
              <a:effectLst>
                <a:reflection blurRad="6350" stA="55000" endA="300" endPos="45500" dir="5400000" sy="-100000" algn="bl" rotWithShape="0"/>
              </a:effectLst>
            </a:endParaRPr>
          </a:p>
        </p:txBody>
      </p:sp>
      <p:sp>
        <p:nvSpPr>
          <p:cNvPr id="40" name="4-Point Star 39"/>
          <p:cNvSpPr/>
          <p:nvPr/>
        </p:nvSpPr>
        <p:spPr>
          <a:xfrm>
            <a:off x="4471091" y="3193475"/>
            <a:ext cx="3255819" cy="57726"/>
          </a:xfrm>
          <a:prstGeom prst="star4">
            <a:avLst/>
          </a:prstGeom>
          <a:solidFill>
            <a:schemeClr val="accent1">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4-Point Star 40"/>
          <p:cNvSpPr/>
          <p:nvPr/>
        </p:nvSpPr>
        <p:spPr>
          <a:xfrm>
            <a:off x="4471091" y="5212775"/>
            <a:ext cx="3255819" cy="57726"/>
          </a:xfrm>
          <a:prstGeom prst="star4">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12">
            <a:lum bright="70000" contrast="-70000"/>
            <a:extLst>
              <a:ext uri="{BEBA8EAE-BF5A-486C-A8C5-ECC9F3942E4B}">
                <a14:imgProps xmlns:a14="http://schemas.microsoft.com/office/drawing/2010/main">
                  <a14:imgLayer r:embed="rId13">
                    <a14:imgEffect>
                      <a14:backgroundRemoval t="6667" b="83000" l="15722" r="82216">
                        <a14:foregroundMark x1="66495" y1="38667" x2="66495" y2="38667"/>
                        <a14:foregroundMark x1="66495" y1="50000" x2="66495" y2="50000"/>
                        <a14:foregroundMark x1="65979" y1="62333" x2="65979" y2="62333"/>
                        <a14:foregroundMark x1="77320" y1="37000" x2="77320" y2="37000"/>
                        <a14:foregroundMark x1="77835" y1="25333" x2="77835" y2="25333"/>
                        <a14:foregroundMark x1="40979" y1="38000" x2="44330" y2="38000"/>
                        <a14:foregroundMark x1="46392" y1="40000" x2="46392" y2="40000"/>
                        <a14:foregroundMark x1="22165" y1="38000" x2="25258" y2="38000"/>
                        <a14:foregroundMark x1="18557" y1="31667" x2="18557" y2="31667"/>
                        <a14:foregroundMark x1="20103" y1="34333" x2="20361" y2="36000"/>
                        <a14:foregroundMark x1="27320" y1="49667" x2="31959" y2="50000"/>
                        <a14:foregroundMark x1="26031" y1="43000" x2="26031" y2="43000"/>
                        <a14:foregroundMark x1="47680" y1="42333" x2="47938" y2="48667"/>
                        <a14:foregroundMark x1="38402" y1="31000" x2="38402" y2="36000"/>
                        <a14:foregroundMark x1="21392" y1="62333" x2="23454" y2="62333"/>
                        <a14:foregroundMark x1="18814" y1="62000" x2="18814" y2="62000"/>
                        <a14:foregroundMark x1="18557" y1="57000" x2="18557" y2="57000"/>
                        <a14:foregroundMark x1="19845" y1="57000" x2="19845" y2="57000"/>
                        <a14:foregroundMark x1="37371" y1="62333" x2="39433" y2="62333"/>
                        <a14:foregroundMark x1="47680" y1="55333" x2="47938" y2="61333"/>
                        <a14:foregroundMark x1="39175" y1="77000" x2="44072" y2="77000"/>
                        <a14:foregroundMark x1="19588" y1="79667" x2="20361" y2="79667"/>
                        <a14:foregroundMark x1="19845" y1="74333" x2="19845" y2="74333"/>
                        <a14:foregroundMark x1="27062" y1="73667" x2="27062" y2="73667"/>
                        <a14:foregroundMark x1="46907" y1="71000" x2="49227" y2="70000"/>
                        <a14:foregroundMark x1="57732" y1="72667" x2="59536" y2="72000"/>
                        <a14:foregroundMark x1="57732" y1="71333" x2="59794" y2="70000"/>
                        <a14:foregroundMark x1="63660" y1="77333" x2="64691" y2="77000"/>
                        <a14:foregroundMark x1="65979" y1="73333" x2="65979" y2="73333"/>
                        <a14:foregroundMark x1="68299" y1="79000" x2="68299" y2="79000"/>
                        <a14:foregroundMark x1="72423" y1="77000" x2="72423" y2="77000"/>
                        <a14:foregroundMark x1="78093" y1="72333" x2="78093" y2="72333"/>
                        <a14:backgroundMark x1="37887" y1="48667" x2="37887" y2="48667"/>
                      </a14:backgroundRemoval>
                    </a14:imgEffect>
                  </a14:imgLayer>
                </a14:imgProps>
              </a:ext>
              <a:ext uri="{28A0092B-C50C-407E-A947-70E740481C1C}">
                <a14:useLocalDpi xmlns:a14="http://schemas.microsoft.com/office/drawing/2010/main" val="0"/>
              </a:ext>
            </a:extLst>
          </a:blip>
          <a:srcRect l="17444" t="6163" r="17687" b="15283"/>
          <a:stretch/>
        </p:blipFill>
        <p:spPr>
          <a:xfrm>
            <a:off x="5337215" y="545174"/>
            <a:ext cx="1519178" cy="1422401"/>
          </a:xfrm>
          <a:prstGeom prst="rect">
            <a:avLst/>
          </a:prstGeom>
          <a:effectLst>
            <a:outerShdw blurRad="50800" dist="38100" dir="5400000" algn="t" rotWithShape="0">
              <a:prstClr val="black">
                <a:alpha val="40000"/>
              </a:prstClr>
            </a:outerShdw>
          </a:effectLst>
        </p:spPr>
      </p:pic>
      <p:pic>
        <p:nvPicPr>
          <p:cNvPr id="24" name="Picture 23" descr="آرم جامعه المصطفی"/>
          <p:cNvPicPr/>
          <p:nvPr/>
        </p:nvPicPr>
        <p:blipFill rotWithShape="1">
          <a:blip r:embed="rId14">
            <a:lum bright="70000" contrast="-70000"/>
            <a:extLst>
              <a:ext uri="{BEBA8EAE-BF5A-486C-A8C5-ECC9F3942E4B}">
                <a14:imgProps xmlns:a14="http://schemas.microsoft.com/office/drawing/2010/main">
                  <a14:imgLayer r:embed="rId15">
                    <a14:imgEffect>
                      <a14:backgroundRemoval t="52878" b="64029" l="0" r="10299">
                        <a14:foregroundMark x1="6645" y1="57554" x2="7641" y2="57194"/>
                        <a14:foregroundMark x1="5648" y1="54317" x2="5980" y2="56835"/>
                        <a14:backgroundMark x1="4319" y1="55755" x2="4651" y2="57914"/>
                        <a14:backgroundMark x1="6977" y1="56475" x2="9302" y2="55396"/>
                        <a14:backgroundMark x1="6645" y1="53957" x2="8306" y2="53597"/>
                        <a14:backgroundMark x1="997" y1="58633" x2="332" y2="59712"/>
                        <a14:backgroundMark x1="332" y1="62950" x2="3987" y2="64748"/>
                        <a14:backgroundMark x1="5316" y1="63669" x2="6645" y2="64748"/>
                        <a14:backgroundMark x1="7973" y1="62950" x2="10963" y2="63669"/>
                        <a14:backgroundMark x1="10631" y1="62590" x2="10631" y2="53597"/>
                        <a14:backgroundMark x1="8638" y1="60072" x2="10963" y2="58993"/>
                        <a14:backgroundMark x1="8306" y1="58273" x2="11296" y2="57554"/>
                        <a14:backgroundMark x1="9302" y1="53597" x2="9967" y2="56115"/>
                        <a14:backgroundMark x1="0" y1="54676" x2="997" y2="52878"/>
                        <a14:backgroundMark x1="1661" y1="53957" x2="1993" y2="52878"/>
                        <a14:backgroundMark x1="2990" y1="54676" x2="3322" y2="52878"/>
                        <a14:backgroundMark x1="3987" y1="53597" x2="5648" y2="52878"/>
                        <a14:backgroundMark x1="4651" y1="60432" x2="4651" y2="60432"/>
                        <a14:backgroundMark x1="3654" y1="60072" x2="3654" y2="60072"/>
                        <a14:backgroundMark x1="6645" y1="58273" x2="6645" y2="58273"/>
                        <a14:backgroundMark x1="7309" y1="61151" x2="7309" y2="61151"/>
                        <a14:backgroundMark x1="4319" y1="62590" x2="4319" y2="62590"/>
                        <a14:backgroundMark x1="2326" y1="61871" x2="2326" y2="61871"/>
                        <a14:backgroundMark x1="1661" y1="56115" x2="1661" y2="56115"/>
                        <a14:backgroundMark x1="6977" y1="64029" x2="8306" y2="63669"/>
                        <a14:backgroundMark x1="3654" y1="64029" x2="4651" y2="63669"/>
                        <a14:backgroundMark x1="332" y1="60791" x2="664" y2="60072"/>
                        <a14:backgroundMark x1="5316" y1="55755" x2="5316" y2="55755"/>
                        <a14:backgroundMark x1="6312" y1="54676" x2="6312" y2="54676"/>
                        <a14:backgroundMark x1="8970" y1="62950" x2="9967" y2="62230"/>
                        <a14:backgroundMark x1="997" y1="62230" x2="0" y2="61871"/>
                        <a14:backgroundMark x1="1329" y1="62590" x2="1329" y2="62590"/>
                      </a14:backgroundRemoval>
                    </a14:imgEffect>
                  </a14:imgLayer>
                </a14:imgProps>
              </a:ext>
              <a:ext uri="{28A0092B-C50C-407E-A947-70E740481C1C}">
                <a14:useLocalDpi xmlns:a14="http://schemas.microsoft.com/office/drawing/2010/main" val="0"/>
              </a:ext>
            </a:extLst>
          </a:blip>
          <a:srcRect t="52889" r="88626" b="35778"/>
          <a:stretch/>
        </p:blipFill>
        <p:spPr bwMode="auto">
          <a:xfrm>
            <a:off x="5350932" y="1231901"/>
            <a:ext cx="143933" cy="76200"/>
          </a:xfrm>
          <a:prstGeom prst="rect">
            <a:avLst/>
          </a:prstGeom>
          <a:noFill/>
        </p:spPr>
      </p:pic>
    </p:spTree>
    <p:extLst>
      <p:ext uri="{BB962C8B-B14F-4D97-AF65-F5344CB8AC3E}">
        <p14:creationId xmlns:p14="http://schemas.microsoft.com/office/powerpoint/2010/main" val="17881805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478E97"/>
            </a:gs>
            <a:gs pos="8800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rot="10800000" flipV="1">
            <a:off x="396240" y="6233160"/>
            <a:ext cx="11612880" cy="518160"/>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2768" y1="84667" x2="22768" y2="84667"/>
                        <a14:foregroundMark x1="22098" y1="84222" x2="22098" y2="84222"/>
                      </a14:backgroundRemoval>
                    </a14:imgEffect>
                  </a14:imgLayer>
                </a14:imgProps>
              </a:ext>
              <a:ext uri="{28A0092B-C50C-407E-A947-70E740481C1C}">
                <a14:useLocalDpi xmlns:a14="http://schemas.microsoft.com/office/drawing/2010/main" val="0"/>
              </a:ext>
            </a:extLst>
          </a:blip>
          <a:srcRect l="20042" t="8742" r="18987" b="12285"/>
          <a:stretch/>
        </p:blipFill>
        <p:spPr>
          <a:xfrm>
            <a:off x="175953" y="190501"/>
            <a:ext cx="4242529" cy="5295900"/>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ackgroundRemoval t="651" b="100000" l="1250" r="97500">
                        <a14:foregroundMark x1="8958" y1="3094" x2="79792" y2="5537"/>
                        <a14:foregroundMark x1="48333" y1="21987" x2="33333" y2="18730"/>
                      </a14:backgroundRemoval>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915151" y="533401"/>
            <a:ext cx="2057398" cy="2872740"/>
          </a:xfrm>
          <a:prstGeom prst="rect">
            <a:avLst/>
          </a:prstGeom>
          <a:effectLst>
            <a:outerShdw blurRad="76200" dir="13500000" sy="23000" kx="1200000" algn="br" rotWithShape="0">
              <a:prstClr val="black">
                <a:alpha val="22000"/>
              </a:prstClr>
            </a:outerShdw>
            <a:reflection blurRad="6350" stA="40000" endPos="35000" dir="5400000" sy="-100000" algn="bl" rotWithShape="0"/>
          </a:effectLst>
        </p:spPr>
      </p:pic>
      <p:pic>
        <p:nvPicPr>
          <p:cNvPr id="3" name="Picture 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0" b="99326" l="0" r="98801">
                        <a14:foregroundMark x1="85307" y1="91011" x2="75712" y2="88764"/>
                        <a14:foregroundMark x1="87256" y1="91236" x2="96852" y2="91011"/>
                        <a14:foregroundMark x1="74813" y1="43146" x2="87856" y2="39551"/>
                        <a14:foregroundMark x1="84108" y1="33034" x2="87706" y2="30337"/>
                        <a14:foregroundMark x1="21289" y1="9663" x2="22639" y2="12809"/>
                        <a14:foregroundMark x1="9745" y1="5618" x2="16642" y2="9213"/>
                        <a14:foregroundMark x1="22189" y1="1124" x2="24288" y2="6742"/>
                        <a14:foregroundMark x1="54273" y1="2247" x2="52474" y2="5618"/>
                      </a14:backgroundRemoval>
                    </a14:imgEffect>
                  </a14:imgLayer>
                </a14:imgProps>
              </a:ext>
              <a:ext uri="{28A0092B-C50C-407E-A947-70E740481C1C}">
                <a14:useLocalDpi xmlns:a14="http://schemas.microsoft.com/office/drawing/2010/main" val="0"/>
              </a:ext>
            </a:extLst>
          </a:blip>
          <a:srcRect l="57447" t="81575" b="632"/>
          <a:stretch/>
        </p:blipFill>
        <p:spPr>
          <a:xfrm>
            <a:off x="9429750" y="5238750"/>
            <a:ext cx="2667000" cy="571500"/>
          </a:xfrm>
          <a:prstGeom prst="rect">
            <a:avLst/>
          </a:prstGeom>
        </p:spPr>
      </p:pic>
      <p:pic>
        <p:nvPicPr>
          <p:cNvPr id="12" name="Picture 11"/>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000" b="98167" l="10000" r="96167"/>
                    </a14:imgEffect>
                    <a14:imgEffect>
                      <a14:saturation sat="400000"/>
                    </a14:imgEffect>
                  </a14:imgLayer>
                </a14:imgProps>
              </a:ext>
              <a:ext uri="{28A0092B-C50C-407E-A947-70E740481C1C}">
                <a14:useLocalDpi xmlns:a14="http://schemas.microsoft.com/office/drawing/2010/main" val="0"/>
              </a:ext>
            </a:extLst>
          </a:blip>
          <a:srcRect l="21566" t="6426" r="18848" b="5948"/>
          <a:stretch/>
        </p:blipFill>
        <p:spPr>
          <a:xfrm>
            <a:off x="9921240" y="1752600"/>
            <a:ext cx="1943100" cy="2857500"/>
          </a:xfrm>
          <a:prstGeom prst="rect">
            <a:avLst/>
          </a:prstGeom>
          <a:effectLst>
            <a:glow>
              <a:schemeClr val="accent1">
                <a:alpha val="40000"/>
              </a:schemeClr>
            </a:glow>
            <a:outerShdw blurRad="215900" dir="15600000" sy="23000" kx="-1200000" algn="bl" rotWithShape="0">
              <a:prstClr val="black">
                <a:alpha val="28000"/>
              </a:prstClr>
            </a:outerShdw>
            <a:reflection stA="41000" endPos="35000" dist="63500" dir="5400000" sy="-100000" algn="bl" rotWithShape="0"/>
          </a:effectLst>
        </p:spPr>
      </p:pic>
      <p:pic>
        <p:nvPicPr>
          <p:cNvPr id="15" name="Picture 14"/>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l="5364" r="12383" b="2222"/>
          <a:stretch/>
        </p:blipFill>
        <p:spPr>
          <a:xfrm>
            <a:off x="590303" y="652895"/>
            <a:ext cx="3262841" cy="4251615"/>
          </a:xfrm>
          <a:prstGeom prst="rect">
            <a:avLst/>
          </a:prstGeom>
          <a:effectLst>
            <a:glow rad="88900">
              <a:srgbClr val="00B0F0">
                <a:alpha val="42000"/>
              </a:srgbClr>
            </a:glow>
          </a:effectLst>
        </p:spPr>
      </p:pic>
      <p:sp>
        <p:nvSpPr>
          <p:cNvPr id="16" name="4-Point Star 15"/>
          <p:cNvSpPr/>
          <p:nvPr/>
        </p:nvSpPr>
        <p:spPr>
          <a:xfrm flipV="1">
            <a:off x="325967" y="5829300"/>
            <a:ext cx="3867150" cy="46567"/>
          </a:xfrm>
          <a:prstGeom prst="star4">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pic>
        <p:nvPicPr>
          <p:cNvPr id="17" name="Picture 16"/>
          <p:cNvPicPr>
            <a:picLocks noChangeAspect="1"/>
          </p:cNvPicPr>
          <p:nvPr/>
        </p:nvPicPr>
        <p:blipFill rotWithShape="1">
          <a:blip r:embed="rId14" cstate="print">
            <a:duotone>
              <a:prstClr val="black"/>
              <a:schemeClr val="bg1">
                <a:tint val="45000"/>
                <a:satMod val="400000"/>
              </a:schemeClr>
            </a:duotone>
            <a:extLst>
              <a:ext uri="{28A0092B-C50C-407E-A947-70E740481C1C}">
                <a14:useLocalDpi xmlns:a14="http://schemas.microsoft.com/office/drawing/2010/main" val="0"/>
              </a:ext>
            </a:extLst>
          </a:blip>
          <a:srcRect t="52963" b="26223"/>
          <a:stretch/>
        </p:blipFill>
        <p:spPr>
          <a:xfrm>
            <a:off x="4209408" y="5671035"/>
            <a:ext cx="2813692" cy="685315"/>
          </a:xfrm>
          <a:prstGeom prst="rect">
            <a:avLst/>
          </a:prstGeom>
        </p:spPr>
      </p:pic>
      <p:sp>
        <p:nvSpPr>
          <p:cNvPr id="18" name="4-Point Star 17"/>
          <p:cNvSpPr/>
          <p:nvPr/>
        </p:nvSpPr>
        <p:spPr>
          <a:xfrm>
            <a:off x="4470401" y="3733800"/>
            <a:ext cx="5336540" cy="45719"/>
          </a:xfrm>
          <a:prstGeom prst="star4">
            <a:avLst/>
          </a:prstGeom>
          <a:solidFill>
            <a:schemeClr val="accent1">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
        <p:nvSpPr>
          <p:cNvPr id="5" name="Rectangle 4"/>
          <p:cNvSpPr/>
          <p:nvPr/>
        </p:nvSpPr>
        <p:spPr>
          <a:xfrm>
            <a:off x="10496550" y="709776"/>
            <a:ext cx="1101022" cy="461665"/>
          </a:xfrm>
          <a:prstGeom prst="rect">
            <a:avLst/>
          </a:prstGeom>
        </p:spPr>
        <p:txBody>
          <a:bodyPr wrap="square">
            <a:spAutoFit/>
          </a:bodyPr>
          <a:lstStyle/>
          <a:p>
            <a:pPr algn="ctr"/>
            <a:r>
              <a:rPr lang="fa-IR" sz="2400" b="1" dirty="0" smtClean="0">
                <a:solidFill>
                  <a:srgbClr val="FFC000"/>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rPr>
              <a:t>منابع</a:t>
            </a:r>
            <a:endParaRPr lang="en-US" sz="2400" b="1" dirty="0">
              <a:solidFill>
                <a:schemeClr val="accent4">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endParaRPr>
          </a:p>
        </p:txBody>
      </p:sp>
      <p:sp>
        <p:nvSpPr>
          <p:cNvPr id="19" name="Rectangle 18"/>
          <p:cNvSpPr/>
          <p:nvPr/>
        </p:nvSpPr>
        <p:spPr>
          <a:xfrm>
            <a:off x="6021283" y="4552719"/>
            <a:ext cx="1029449" cy="400110"/>
          </a:xfrm>
          <a:prstGeom prst="rect">
            <a:avLst/>
          </a:prstGeom>
        </p:spPr>
        <p:txBody>
          <a:bodyPr wrap="none">
            <a:spAutoFit/>
          </a:bodyPr>
          <a:lstStyle/>
          <a:p>
            <a:pPr algn="ctr"/>
            <a:r>
              <a:rPr lang="fa-IR" sz="2000" b="1" dirty="0" smtClean="0">
                <a:solidFill>
                  <a:srgbClr val="FFC000"/>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rPr>
              <a:t>تحقیق و</a:t>
            </a:r>
          </a:p>
        </p:txBody>
      </p:sp>
      <p:sp>
        <p:nvSpPr>
          <p:cNvPr id="20" name="4-Point Star 19"/>
          <p:cNvSpPr/>
          <p:nvPr/>
        </p:nvSpPr>
        <p:spPr>
          <a:xfrm>
            <a:off x="9890414" y="5891531"/>
            <a:ext cx="1809749" cy="45719"/>
          </a:xfrm>
          <a:prstGeom prst="star4">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
        <p:nvSpPr>
          <p:cNvPr id="25" name="TextBox 24"/>
          <p:cNvSpPr txBox="1"/>
          <p:nvPr/>
        </p:nvSpPr>
        <p:spPr>
          <a:xfrm>
            <a:off x="4219575" y="4894930"/>
            <a:ext cx="2761514" cy="954107"/>
          </a:xfrm>
          <a:prstGeom prst="rect">
            <a:avLst/>
          </a:prstGeom>
          <a:noFill/>
          <a:ln>
            <a:noFill/>
          </a:ln>
        </p:spPr>
        <p:txBody>
          <a:bodyPr wrap="square" rtlCol="0">
            <a:spAutoFit/>
          </a:bodyPr>
          <a:lstStyle/>
          <a:p>
            <a:pPr algn="r"/>
            <a:r>
              <a:rPr lang="fa-IR" b="1" dirty="0" smtClean="0">
                <a:solidFill>
                  <a:srgbClr val="FFC000"/>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rPr>
              <a:t>پـژوهش: </a:t>
            </a:r>
            <a:r>
              <a:rPr lang="fa-IR" b="1" dirty="0">
                <a:solidFill>
                  <a:schemeClr val="accent4">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rPr>
              <a:t>عبدالمبین </a:t>
            </a:r>
            <a:r>
              <a:rPr lang="fa-IR" b="1" dirty="0" smtClean="0">
                <a:solidFill>
                  <a:schemeClr val="accent4">
                    <a:lumMod val="20000"/>
                    <a:lumOff val="80000"/>
                  </a:schemeClr>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IRHoma" panose="02000503000000020002" pitchFamily="2" charset="-78"/>
              </a:rPr>
              <a:t>یارزاده</a:t>
            </a:r>
          </a:p>
          <a:p>
            <a:pPr algn="r" rtl="1"/>
            <a:r>
              <a:rPr lang="fa-IR" b="1" dirty="0" smtClean="0">
                <a:solidFill>
                  <a:schemeClr val="accent3">
                    <a:lumMod val="40000"/>
                    <a:lumOff val="60000"/>
                  </a:schemeClr>
                </a:solidFill>
                <a:effectLst>
                  <a:outerShdw blurRad="38100" dist="38100" dir="2700000" algn="tl">
                    <a:srgbClr val="000000">
                      <a:alpha val="43137"/>
                    </a:srgbClr>
                  </a:outerShdw>
                </a:effectLst>
                <a:cs typeface="B Lotus" panose="00000400000000000000" pitchFamily="2" charset="-78"/>
              </a:rPr>
              <a:t>دانشجوی </a:t>
            </a:r>
            <a:r>
              <a:rPr lang="fa-IR" sz="1700" b="1" dirty="0" smtClean="0">
                <a:solidFill>
                  <a:schemeClr val="accent3">
                    <a:lumMod val="40000"/>
                    <a:lumOff val="60000"/>
                  </a:schemeClr>
                </a:solidFill>
                <a:effectLst>
                  <a:outerShdw blurRad="38100" dist="38100" dir="2700000" algn="tl">
                    <a:srgbClr val="000000">
                      <a:alpha val="43137"/>
                    </a:srgbClr>
                  </a:outerShdw>
                </a:effectLst>
                <a:cs typeface="B Lotus" panose="00000400000000000000" pitchFamily="2" charset="-78"/>
              </a:rPr>
              <a:t>کارشناسـی</a:t>
            </a:r>
            <a:r>
              <a:rPr lang="fa-IR" b="1" dirty="0" smtClean="0">
                <a:solidFill>
                  <a:schemeClr val="accent3">
                    <a:lumMod val="40000"/>
                    <a:lumOff val="60000"/>
                  </a:schemeClr>
                </a:solidFill>
                <a:effectLst>
                  <a:outerShdw blurRad="38100" dist="38100" dir="2700000" algn="tl">
                    <a:srgbClr val="000000">
                      <a:alpha val="43137"/>
                    </a:srgbClr>
                  </a:outerShdw>
                </a:effectLst>
                <a:cs typeface="B Lotus" panose="00000400000000000000" pitchFamily="2" charset="-78"/>
              </a:rPr>
              <a:t> </a:t>
            </a:r>
            <a:r>
              <a:rPr lang="fa-IR" b="1" dirty="0">
                <a:solidFill>
                  <a:schemeClr val="accent3">
                    <a:lumMod val="40000"/>
                    <a:lumOff val="60000"/>
                  </a:schemeClr>
                </a:solidFill>
                <a:effectLst>
                  <a:outerShdw blurRad="38100" dist="38100" dir="2700000" algn="tl">
                    <a:srgbClr val="000000">
                      <a:alpha val="43137"/>
                    </a:srgbClr>
                  </a:outerShdw>
                </a:effectLst>
                <a:cs typeface="B Lotus" panose="00000400000000000000" pitchFamily="2" charset="-78"/>
              </a:rPr>
              <a:t>زبان­وادبیات </a:t>
            </a:r>
            <a:r>
              <a:rPr lang="fa-IR" b="1" dirty="0" smtClean="0">
                <a:solidFill>
                  <a:schemeClr val="accent3">
                    <a:lumMod val="40000"/>
                    <a:lumOff val="60000"/>
                  </a:schemeClr>
                </a:solidFill>
                <a:effectLst>
                  <a:outerShdw blurRad="38100" dist="38100" dir="2700000" algn="tl">
                    <a:srgbClr val="000000">
                      <a:alpha val="43137"/>
                    </a:srgbClr>
                  </a:outerShdw>
                </a:effectLst>
                <a:cs typeface="B Lotus" panose="00000400000000000000" pitchFamily="2" charset="-78"/>
              </a:rPr>
              <a:t>فارسـی</a:t>
            </a:r>
            <a:r>
              <a:rPr lang="en-US" b="1" dirty="0">
                <a:solidFill>
                  <a:schemeClr val="accent3">
                    <a:lumMod val="40000"/>
                    <a:lumOff val="60000"/>
                  </a:schemeClr>
                </a:solidFill>
                <a:effectLst>
                  <a:outerShdw blurRad="38100" dist="38100" dir="2700000" algn="tl">
                    <a:srgbClr val="000000">
                      <a:alpha val="43137"/>
                    </a:srgbClr>
                  </a:outerShdw>
                </a:effectLst>
                <a:cs typeface="B Lotus" panose="00000400000000000000" pitchFamily="2" charset="-78"/>
              </a:rPr>
              <a:t>_</a:t>
            </a:r>
            <a:r>
              <a:rPr lang="fa-IR" b="1" dirty="0" smtClean="0">
                <a:solidFill>
                  <a:schemeClr val="accent3">
                    <a:lumMod val="40000"/>
                    <a:lumOff val="60000"/>
                  </a:schemeClr>
                </a:solidFill>
                <a:effectLst>
                  <a:outerShdw blurRad="38100" dist="38100" dir="2700000" algn="tl">
                    <a:srgbClr val="000000">
                      <a:alpha val="43137"/>
                    </a:srgbClr>
                  </a:outerShdw>
                </a:effectLst>
                <a:cs typeface="B Lotus" panose="00000400000000000000" pitchFamily="2" charset="-78"/>
              </a:rPr>
              <a:t>جـامعه­المصطفی­العالمیه</a:t>
            </a:r>
            <a:r>
              <a:rPr lang="fa-IR" sz="2000" b="1" dirty="0">
                <a:solidFill>
                  <a:schemeClr val="accent3">
                    <a:lumMod val="40000"/>
                    <a:lumOff val="60000"/>
                  </a:schemeClr>
                </a:solidFill>
                <a:cs typeface="B Lotus" panose="00000400000000000000" pitchFamily="2" charset="-78"/>
              </a:rPr>
              <a:t>.</a:t>
            </a:r>
            <a:endParaRPr lang="en-US" sz="2000" b="1" dirty="0">
              <a:solidFill>
                <a:schemeClr val="accent3">
                  <a:lumMod val="40000"/>
                  <a:lumOff val="60000"/>
                </a:schemeClr>
              </a:solidFill>
              <a:effectLst>
                <a:outerShdw blurRad="38100" dist="38100" dir="2700000" algn="tl">
                  <a:srgbClr val="000000">
                    <a:alpha val="43137"/>
                  </a:srgbClr>
                </a:outerShdw>
                <a:reflection blurRad="6350" stA="55000" endA="300" endPos="45500" dir="5400000" sy="-100000" algn="bl" rotWithShape="0"/>
              </a:effectLst>
              <a:latin typeface="IRHoma" panose="02000503000000020002" pitchFamily="2" charset="-78"/>
              <a:cs typeface="B Lotus" panose="00000400000000000000" pitchFamily="2" charset="-78"/>
            </a:endParaRPr>
          </a:p>
        </p:txBody>
      </p:sp>
      <p:sp>
        <p:nvSpPr>
          <p:cNvPr id="27" name="4-Point Star 26"/>
          <p:cNvSpPr/>
          <p:nvPr/>
        </p:nvSpPr>
        <p:spPr>
          <a:xfrm rot="16200000" flipV="1">
            <a:off x="7719059" y="2110739"/>
            <a:ext cx="3459479" cy="60959"/>
          </a:xfrm>
          <a:prstGeom prst="star4">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
        <p:nvSpPr>
          <p:cNvPr id="28" name="4-Point Star 27"/>
          <p:cNvSpPr/>
          <p:nvPr/>
        </p:nvSpPr>
        <p:spPr>
          <a:xfrm flipV="1">
            <a:off x="10317481" y="1247136"/>
            <a:ext cx="1411606" cy="45719"/>
          </a:xfrm>
          <a:prstGeom prst="star4">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
        <p:nvSpPr>
          <p:cNvPr id="21" name="4-Point Star 20"/>
          <p:cNvSpPr/>
          <p:nvPr/>
        </p:nvSpPr>
        <p:spPr>
          <a:xfrm rot="10800000" flipV="1">
            <a:off x="4345305" y="4742811"/>
            <a:ext cx="1645919" cy="45719"/>
          </a:xfrm>
          <a:prstGeom prst="star4">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
        <p:nvSpPr>
          <p:cNvPr id="6" name="TextBox 5"/>
          <p:cNvSpPr txBox="1"/>
          <p:nvPr/>
        </p:nvSpPr>
        <p:spPr>
          <a:xfrm>
            <a:off x="429504" y="4862941"/>
            <a:ext cx="4017816" cy="872996"/>
          </a:xfrm>
          <a:prstGeom prst="rect">
            <a:avLst/>
          </a:prstGeom>
          <a:noFill/>
          <a:effectLst>
            <a:outerShdw blurRad="50800" dist="38100" dir="5400000" algn="t" rotWithShape="0">
              <a:prstClr val="black">
                <a:alpha val="40000"/>
              </a:prstClr>
            </a:outerShdw>
          </a:effectLst>
          <a:scene3d>
            <a:camera prst="perspectiveRight"/>
            <a:lightRig rig="threePt" dir="t"/>
          </a:scene3d>
        </p:spPr>
        <p:txBody>
          <a:bodyPr wrap="square" rtlCol="0">
            <a:spAutoFit/>
          </a:bodyPr>
          <a:lstStyle/>
          <a:p>
            <a:pPr>
              <a:lnSpc>
                <a:spcPct val="150000"/>
              </a:lnSpc>
            </a:pPr>
            <a:r>
              <a:rPr lang="en-US" dirty="0">
                <a:solidFill>
                  <a:schemeClr val="bg1"/>
                </a:solidFill>
                <a:latin typeface="Times New Roman" panose="02020603050405020304" pitchFamily="18" charset="0"/>
                <a:cs typeface="Times New Roman" panose="02020603050405020304" pitchFamily="18" charset="0"/>
              </a:rPr>
              <a:t>Email: AbdulMobinYarzada2211@Gmail.Com</a:t>
            </a:r>
            <a:r>
              <a:rPr lang="en-US" dirty="0">
                <a:solidFill>
                  <a:schemeClr val="bg1"/>
                </a:solidFill>
              </a:rPr>
              <a:t>.</a:t>
            </a:r>
          </a:p>
        </p:txBody>
      </p:sp>
      <p:pic>
        <p:nvPicPr>
          <p:cNvPr id="22" name="Picture 21"/>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7241" b="90000" l="10000" r="90000">
                        <a14:foregroundMark x1="61379" y1="32414" x2="44828" y2="50172"/>
                        <a14:foregroundMark x1="73103" y1="35517" x2="53793" y2="48966"/>
                        <a14:foregroundMark x1="61379" y1="55172" x2="54138" y2="60345"/>
                        <a14:foregroundMark x1="51552" y1="44655" x2="42759" y2="51207"/>
                        <a14:foregroundMark x1="48448" y1="30000" x2="52414" y2="29655"/>
                      </a14:backgroundRemoval>
                    </a14:imgEffect>
                    <a14:imgEffect>
                      <a14:saturation sat="400000"/>
                    </a14:imgEffect>
                  </a14:imgLayer>
                </a14:imgProps>
              </a:ext>
              <a:ext uri="{28A0092B-C50C-407E-A947-70E740481C1C}">
                <a14:useLocalDpi xmlns:a14="http://schemas.microsoft.com/office/drawing/2010/main" val="0"/>
              </a:ext>
            </a:extLst>
          </a:blip>
          <a:srcRect l="27957" t="4300" r="20968" b="10216"/>
          <a:stretch/>
        </p:blipFill>
        <p:spPr>
          <a:xfrm>
            <a:off x="7528559" y="3962400"/>
            <a:ext cx="1445261" cy="1972309"/>
          </a:xfrm>
          <a:prstGeom prst="rect">
            <a:avLst/>
          </a:prstGeom>
          <a:effectLst>
            <a:outerShdw blurRad="76200" dir="13500000" sy="23000" kx="1200000" algn="br" rotWithShape="0">
              <a:prstClr val="black">
                <a:alpha val="10000"/>
              </a:prstClr>
            </a:outerShdw>
            <a:reflection blurRad="63500" stA="32000" endPos="58000" dist="50800" dir="5400000" sy="-100000" algn="bl" rotWithShape="0"/>
          </a:effectLst>
        </p:spPr>
      </p:pic>
      <p:pic>
        <p:nvPicPr>
          <p:cNvPr id="23" name="Picture 22"/>
          <p:cNvPicPr>
            <a:picLocks noChangeAspect="1"/>
          </p:cNvPicPr>
          <p:nvPr/>
        </p:nvPicPr>
        <p:blipFill rotWithShape="1">
          <a:blip r:embed="rId17">
            <a:extLst>
              <a:ext uri="{BEBA8EAE-BF5A-486C-A8C5-ECC9F3942E4B}">
                <a14:imgProps xmlns:a14="http://schemas.microsoft.com/office/drawing/2010/main">
                  <a14:imgLayer r:embed="rId18">
                    <a14:imgEffect>
                      <a14:backgroundRemoval t="1073" b="97853" l="25800" r="90400">
                        <a14:foregroundMark x1="27800" y1="7335" x2="26800" y2="92129"/>
                        <a14:foregroundMark x1="88600" y1="84615" x2="34200" y2="95886"/>
                        <a14:foregroundMark x1="88400" y1="9302" x2="88000" y2="83184"/>
                        <a14:foregroundMark x1="35200" y1="3757" x2="88400" y2="9302"/>
                        <a14:foregroundMark x1="26800" y1="78712" x2="27200" y2="93023"/>
                        <a14:backgroundMark x1="34800" y1="3041" x2="88000" y2="8408"/>
                        <a14:backgroundMark x1="65600" y1="90519" x2="33200" y2="96780"/>
                        <a14:backgroundMark x1="27000" y1="33095" x2="26800" y2="93023"/>
                        <a14:backgroundMark x1="88400" y1="84973" x2="33600" y2="96422"/>
                      </a14:backgroundRemoval>
                    </a14:imgEffect>
                    <a14:imgEffect>
                      <a14:sharpenSoften amount="50000"/>
                    </a14:imgEffect>
                    <a14:imgEffect>
                      <a14:colorTemperature colorTemp="59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l="23834" t="2860" r="9049" b="2877"/>
          <a:stretch/>
        </p:blipFill>
        <p:spPr>
          <a:xfrm>
            <a:off x="4483339" y="523875"/>
            <a:ext cx="1963222" cy="2947555"/>
          </a:xfrm>
          <a:prstGeom prst="rect">
            <a:avLst/>
          </a:prstGeom>
          <a:effectLst>
            <a:outerShdw blurRad="76200" dir="13500000" sy="23000" kx="1200000" algn="br" rotWithShape="0">
              <a:prstClr val="black">
                <a:alpha val="20000"/>
              </a:prstClr>
            </a:outerShdw>
          </a:effectLst>
        </p:spPr>
      </p:pic>
      <p:sp>
        <p:nvSpPr>
          <p:cNvPr id="24" name="4-Point Star 23"/>
          <p:cNvSpPr/>
          <p:nvPr/>
        </p:nvSpPr>
        <p:spPr>
          <a:xfrm rot="16200000" flipV="1">
            <a:off x="6474824" y="5092337"/>
            <a:ext cx="1330235" cy="45719"/>
          </a:xfrm>
          <a:prstGeom prst="star4">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
        <p:nvSpPr>
          <p:cNvPr id="26" name="4-Point Star 25"/>
          <p:cNvSpPr/>
          <p:nvPr/>
        </p:nvSpPr>
        <p:spPr>
          <a:xfrm rot="16200000" flipV="1">
            <a:off x="9219796" y="5004200"/>
            <a:ext cx="655322" cy="813691"/>
          </a:xfrm>
          <a:prstGeom prst="star4">
            <a:avLst>
              <a:gd name="adj" fmla="val 1964"/>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6708848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1082040" y="5379720"/>
            <a:ext cx="10027920" cy="1143000"/>
          </a:xfrm>
          <a:prstGeom prst="rect">
            <a:avLst/>
          </a:prstGeom>
        </p:spPr>
      </p:pic>
      <p:sp>
        <p:nvSpPr>
          <p:cNvPr id="2" name="TextBox 1"/>
          <p:cNvSpPr txBox="1"/>
          <p:nvPr/>
        </p:nvSpPr>
        <p:spPr>
          <a:xfrm>
            <a:off x="856343" y="2359242"/>
            <a:ext cx="10493828" cy="3108543"/>
          </a:xfrm>
          <a:prstGeom prst="rect">
            <a:avLst/>
          </a:prstGeom>
          <a:noFill/>
        </p:spPr>
        <p:txBody>
          <a:bodyPr wrap="square" rtlCol="0">
            <a:spAutoFit/>
          </a:bodyPr>
          <a:lstStyle/>
          <a:p>
            <a:pPr algn="just" rtl="1"/>
            <a:r>
              <a:rPr lang="fa-IR" sz="2800" dirty="0">
                <a:cs typeface="B Lotus" panose="00000400000000000000" pitchFamily="2" charset="-78"/>
              </a:rPr>
              <a:t>هدف غایی هر انسان در زندگی رسیدن به کمال نهایی خویش است. هر نظام فکری و هر دینی نیز هدفش رساندن پیروان خود به آن کمال نهایی است. دین اسلام نیز از این امر مستثنی نیست و برای رساندن مسلمین به کمال نهایی خود در تمام موارد و موضوعات زندگی شخص دستوراتی به او فرموده است. </a:t>
            </a:r>
          </a:p>
          <a:p>
            <a:pPr algn="just" rtl="1"/>
            <a:r>
              <a:rPr lang="fa-IR" sz="2800" dirty="0">
                <a:cs typeface="B Lotus" panose="00000400000000000000" pitchFamily="2" charset="-78"/>
              </a:rPr>
              <a:t>در این </a:t>
            </a:r>
            <a:r>
              <a:rPr lang="fa-IR" sz="2800" dirty="0" smtClean="0">
                <a:cs typeface="B Lotus" panose="00000400000000000000" pitchFamily="2" charset="-78"/>
              </a:rPr>
              <a:t>پژوهش </a:t>
            </a:r>
            <a:r>
              <a:rPr lang="fa-IR" sz="2800" dirty="0">
                <a:cs typeface="B Lotus" panose="00000400000000000000" pitchFamily="2" charset="-78"/>
              </a:rPr>
              <a:t>به جزئی از آن کل پرداخته شده است. یعنی آیه ی</a:t>
            </a:r>
            <a:r>
              <a:rPr lang="fa-IR" sz="2800" dirty="0">
                <a:solidFill>
                  <a:srgbClr val="FFFF00"/>
                </a:solidFill>
                <a:cs typeface="B Lotus" panose="00000400000000000000" pitchFamily="2" charset="-78"/>
              </a:rPr>
              <a:t> «هُنَّ لِباسٌ لَكُمْ وَ أَنْتُمْ لِباسٌ لَهُن»‏ </a:t>
            </a:r>
            <a:r>
              <a:rPr lang="fa-IR" sz="2800" dirty="0">
                <a:cs typeface="B Lotus" panose="00000400000000000000" pitchFamily="2" charset="-78"/>
              </a:rPr>
              <a:t>که حاوی مطالب و دستورات فراوان در مورد نقش زن و شوهر نسبت به همدیگر است؛ و ارتباط این آیه با کمال نهایی انسان بررسی شده </a:t>
            </a:r>
            <a:r>
              <a:rPr lang="fa-IR" sz="2800" dirty="0" smtClean="0">
                <a:cs typeface="B Lotus" panose="00000400000000000000" pitchFamily="2" charset="-78"/>
              </a:rPr>
              <a:t>است.</a:t>
            </a:r>
            <a:endParaRPr lang="en-US" sz="2000" dirty="0"/>
          </a:p>
        </p:txBody>
      </p:sp>
      <p:pic>
        <p:nvPicPr>
          <p:cNvPr id="4" name="Picture 3"/>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8382000" y="297869"/>
            <a:ext cx="3810000" cy="1946570"/>
          </a:xfrm>
          <a:prstGeom prst="rect">
            <a:avLst/>
          </a:prstGeom>
        </p:spPr>
      </p:pic>
      <p:sp>
        <p:nvSpPr>
          <p:cNvPr id="5" name="TextBox 4"/>
          <p:cNvSpPr txBox="1"/>
          <p:nvPr/>
        </p:nvSpPr>
        <p:spPr>
          <a:xfrm>
            <a:off x="9393385" y="1011386"/>
            <a:ext cx="1787227" cy="523220"/>
          </a:xfrm>
          <a:prstGeom prst="rect">
            <a:avLst/>
          </a:prstGeom>
          <a:noFill/>
        </p:spPr>
        <p:txBody>
          <a:bodyPr wrap="square" rtlCol="0">
            <a:spAutoFit/>
          </a:bodyPr>
          <a:lstStyle/>
          <a:p>
            <a:pPr algn="ctr" rtl="1"/>
            <a:r>
              <a:rPr lang="fa-IR" sz="28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مـقدمــه</a:t>
            </a:r>
            <a:endParaRPr lang="en-US" sz="28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
        <p:nvSpPr>
          <p:cNvPr id="3" name="4-Point Star 2"/>
          <p:cNvSpPr/>
          <p:nvPr/>
        </p:nvSpPr>
        <p:spPr>
          <a:xfrm>
            <a:off x="955964" y="1662552"/>
            <a:ext cx="7412181" cy="45719"/>
          </a:xfrm>
          <a:prstGeom prst="star4">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26671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2062" b="89691" l="0" r="97683">
                        <a14:foregroundMark x1="83012" y1="27835" x2="83012" y2="27835"/>
                        <a14:foregroundMark x1="38996" y1="78351" x2="38996" y2="78351"/>
                        <a14:foregroundMark x1="59846" y1="77320" x2="59846" y2="77320"/>
                        <a14:foregroundMark x1="64093" y1="67526" x2="64093" y2="67526"/>
                        <a14:foregroundMark x1="64093" y1="60309" x2="64093" y2="60309"/>
                        <a14:foregroundMark x1="45174" y1="65979" x2="45174" y2="65979"/>
                        <a14:backgroundMark x1="44788" y1="58763" x2="44788" y2="58763"/>
                        <a14:backgroundMark x1="40927" y1="56186" x2="40927" y2="56186"/>
                        <a14:backgroundMark x1="37066" y1="47423" x2="37066" y2="47423"/>
                        <a14:backgroundMark x1="55598" y1="56701" x2="55598" y2="56701"/>
                        <a14:backgroundMark x1="87259" y1="58763" x2="87259" y2="58763"/>
                        <a14:backgroundMark x1="92278" y1="38660" x2="92278" y2="38660"/>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1" t="1858" r="736" b="30314"/>
          <a:stretch/>
        </p:blipFill>
        <p:spPr>
          <a:xfrm>
            <a:off x="-1359791" y="2757055"/>
            <a:ext cx="8008051" cy="4100945"/>
          </a:xfrm>
          <a:prstGeom prst="rect">
            <a:avLst/>
          </a:prstGeom>
        </p:spPr>
      </p:pic>
      <p:pic>
        <p:nvPicPr>
          <p:cNvPr id="4" name="Picture 3"/>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2728208" y="0"/>
            <a:ext cx="9463792" cy="2826475"/>
          </a:xfrm>
          <a:prstGeom prst="rect">
            <a:avLst/>
          </a:prstGeom>
        </p:spPr>
      </p:pic>
      <p:sp>
        <p:nvSpPr>
          <p:cNvPr id="2" name="TextBox 1"/>
          <p:cNvSpPr txBox="1"/>
          <p:nvPr/>
        </p:nvSpPr>
        <p:spPr>
          <a:xfrm>
            <a:off x="3875314" y="1132113"/>
            <a:ext cx="6966857" cy="584775"/>
          </a:xfrm>
          <a:prstGeom prst="rect">
            <a:avLst/>
          </a:prstGeom>
          <a:noFill/>
        </p:spPr>
        <p:txBody>
          <a:bodyPr wrap="square" rtlCol="0">
            <a:spAutoFit/>
          </a:bodyPr>
          <a:lstStyle/>
          <a:p>
            <a:pPr algn="ctr"/>
            <a:r>
              <a:rPr lang="ar-SA" sz="32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«هُنَّ لِباسٌ لَكُمْ وَ أَنْتُمْ لِباسٌ لَهُن‏» (بقره/187) </a:t>
            </a:r>
            <a:endParaRPr lang="en-US" sz="32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167" y1="46917" x2="79167" y2="46917"/>
                        <a14:foregroundMark x1="82500" y1="46917" x2="82500" y2="46917"/>
                        <a14:foregroundMark x1="80417" y1="46917" x2="80417" y2="46917"/>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6461760" y="5032856"/>
            <a:ext cx="5410200" cy="1185064"/>
          </a:xfrm>
          <a:prstGeom prst="rect">
            <a:avLst/>
          </a:prstGeom>
        </p:spPr>
      </p:pic>
      <p:sp>
        <p:nvSpPr>
          <p:cNvPr id="11" name="TextBox 10"/>
          <p:cNvSpPr txBox="1"/>
          <p:nvPr/>
        </p:nvSpPr>
        <p:spPr>
          <a:xfrm>
            <a:off x="6797040" y="3810000"/>
            <a:ext cx="4343400" cy="1384995"/>
          </a:xfrm>
          <a:prstGeom prst="rect">
            <a:avLst/>
          </a:prstGeom>
          <a:noFill/>
        </p:spPr>
        <p:txBody>
          <a:bodyPr wrap="square" rtlCol="0">
            <a:spAutoFit/>
          </a:bodyPr>
          <a:lstStyle/>
          <a:p>
            <a:pPr algn="r"/>
            <a:r>
              <a:rPr lang="fa-IR" sz="2800" dirty="0" smtClean="0">
                <a:solidFill>
                  <a:schemeClr val="accent1">
                    <a:lumMod val="20000"/>
                    <a:lumOff val="80000"/>
                  </a:schemeClr>
                </a:solidFill>
                <a:latin typeface="Arial Black" panose="020B0A04020102020204" pitchFamily="34" charset="0"/>
              </a:rPr>
              <a:t>آنان(زنان) برای شما پوشش معنوی و شما(مــردان) هــم نیز بــرای آنان پوشش معنوی هستید. </a:t>
            </a:r>
            <a:endParaRPr lang="en-US" sz="2800" dirty="0">
              <a:solidFill>
                <a:schemeClr val="accent1">
                  <a:lumMod val="20000"/>
                  <a:lumOff val="80000"/>
                </a:schemeClr>
              </a:solidFill>
              <a:latin typeface="Arial Black" panose="020B0A04020102020204" pitchFamily="34" charset="0"/>
            </a:endParaRPr>
          </a:p>
        </p:txBody>
      </p:sp>
    </p:spTree>
    <p:extLst>
      <p:ext uri="{BB962C8B-B14F-4D97-AF65-F5344CB8AC3E}">
        <p14:creationId xmlns:p14="http://schemas.microsoft.com/office/powerpoint/2010/main" val="3735294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4049486" y="5379720"/>
            <a:ext cx="7060473" cy="1143000"/>
          </a:xfrm>
          <a:prstGeom prst="rect">
            <a:avLst/>
          </a:prstGeom>
        </p:spPr>
      </p:pic>
      <p:pic>
        <p:nvPicPr>
          <p:cNvPr id="3" name="Picture 2"/>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4354286" y="380999"/>
            <a:ext cx="7837714" cy="1905001"/>
          </a:xfrm>
          <a:prstGeom prst="rect">
            <a:avLst/>
          </a:prstGeom>
        </p:spPr>
      </p:pic>
      <p:sp>
        <p:nvSpPr>
          <p:cNvPr id="2" name="TextBox 1"/>
          <p:cNvSpPr txBox="1"/>
          <p:nvPr/>
        </p:nvSpPr>
        <p:spPr>
          <a:xfrm>
            <a:off x="5262150" y="1065348"/>
            <a:ext cx="6080760" cy="538609"/>
          </a:xfrm>
          <a:prstGeom prst="rect">
            <a:avLst/>
          </a:prstGeom>
          <a:noFill/>
        </p:spPr>
        <p:txBody>
          <a:bodyPr wrap="square" rtlCol="0">
            <a:spAutoFit/>
          </a:bodyPr>
          <a:lstStyle/>
          <a:p>
            <a:pPr algn="ctr" rtl="1"/>
            <a:r>
              <a:rPr lang="ar-SA" sz="29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1. </a:t>
            </a:r>
            <a:r>
              <a:rPr lang="fa-IR" sz="29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نزدیک ترین همراه</a:t>
            </a:r>
            <a:endParaRPr lang="en-US" sz="29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backgroundRemoval t="45625" b="100000" l="13556" r="39778">
                        <a14:backgroundMark x1="22000" y1="86250" x2="22000" y2="86250"/>
                        <a14:backgroundMark x1="22222" y1="88125" x2="22222" y2="88125"/>
                      </a14:backgroundRemoval>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l="13456" t="45175" r="56805"/>
          <a:stretch/>
        </p:blipFill>
        <p:spPr>
          <a:xfrm>
            <a:off x="14514" y="841828"/>
            <a:ext cx="4366160" cy="6016171"/>
          </a:xfrm>
          <a:prstGeom prst="rect">
            <a:avLst/>
          </a:prstGeom>
        </p:spPr>
      </p:pic>
      <p:sp>
        <p:nvSpPr>
          <p:cNvPr id="4" name="TextBox 3"/>
          <p:cNvSpPr txBox="1"/>
          <p:nvPr/>
        </p:nvSpPr>
        <p:spPr>
          <a:xfrm>
            <a:off x="4031673" y="2307370"/>
            <a:ext cx="7200206" cy="3416320"/>
          </a:xfrm>
          <a:prstGeom prst="rect">
            <a:avLst/>
          </a:prstGeom>
          <a:noFill/>
        </p:spPr>
        <p:txBody>
          <a:bodyPr wrap="square" rtlCol="0">
            <a:spAutoFit/>
          </a:bodyPr>
          <a:lstStyle/>
          <a:p>
            <a:pPr algn="just" rtl="1"/>
            <a:r>
              <a:rPr lang="ar-SA" sz="2400" dirty="0" smtClean="0">
                <a:cs typeface="B Lotus" panose="00000400000000000000" pitchFamily="2" charset="-78"/>
              </a:rPr>
              <a:t>قرآن</a:t>
            </a:r>
            <a:r>
              <a:rPr lang="fa-IR" sz="2400" dirty="0" smtClean="0">
                <a:cs typeface="B Lotus" panose="00000400000000000000" pitchFamily="2" charset="-78"/>
              </a:rPr>
              <a:t>کریم</a:t>
            </a:r>
            <a:r>
              <a:rPr lang="ar-SA" sz="2400" dirty="0" smtClean="0">
                <a:cs typeface="B Lotus" panose="00000400000000000000" pitchFamily="2" charset="-78"/>
              </a:rPr>
              <a:t> </a:t>
            </a:r>
            <a:r>
              <a:rPr lang="ar-SA" sz="2400" dirty="0">
                <a:cs typeface="B Lotus" panose="00000400000000000000" pitchFamily="2" charset="-78"/>
              </a:rPr>
              <a:t>زن و شوهر را لباس هم مي‌داند. </a:t>
            </a:r>
            <a:r>
              <a:rPr lang="fa-IR" sz="2400" dirty="0">
                <a:cs typeface="B Lotus" panose="00000400000000000000" pitchFamily="2" charset="-78"/>
              </a:rPr>
              <a:t>چون </a:t>
            </a:r>
            <a:r>
              <a:rPr lang="ar-SA" sz="2400" dirty="0">
                <a:cs typeface="B Lotus" panose="00000400000000000000" pitchFamily="2" charset="-78"/>
              </a:rPr>
              <a:t>لباس</a:t>
            </a:r>
            <a:r>
              <a:rPr lang="fa-IR" sz="2400" dirty="0">
                <a:cs typeface="B Lotus" panose="00000400000000000000" pitchFamily="2" charset="-78"/>
              </a:rPr>
              <a:t>، نزدیک ترین همراه، پیوسته ترین جزء و سایه بان همیشگی وجود انسان است. گویی انسان و لباس او حقیقت واحدی را تشکیل می دهند.</a:t>
            </a:r>
          </a:p>
          <a:p>
            <a:pPr algn="just" rtl="1"/>
            <a:r>
              <a:rPr lang="fa-IR" sz="2400" dirty="0">
                <a:cs typeface="B Lotus" panose="00000400000000000000" pitchFamily="2" charset="-78"/>
              </a:rPr>
              <a:t>تشبیه همسر به لباس، اصل دوستی و قرابت معنوی زن و شوهر را می </a:t>
            </a:r>
            <a:r>
              <a:rPr lang="fa-IR" sz="2400" dirty="0" smtClean="0">
                <a:cs typeface="B Lotus" panose="00000400000000000000" pitchFamily="2" charset="-78"/>
              </a:rPr>
              <a:t>رساند. در </a:t>
            </a:r>
            <a:r>
              <a:rPr lang="fa-IR" sz="2400" dirty="0">
                <a:cs typeface="B Lotus" panose="00000400000000000000" pitchFamily="2" charset="-78"/>
              </a:rPr>
              <a:t>حقیقت نزدیک ترین یار و مجرّب ترین رازدار انسان، لباس وجود، یعنی همسر اوست</a:t>
            </a:r>
            <a:r>
              <a:rPr lang="fa-IR" sz="2400" dirty="0" smtClean="0">
                <a:cs typeface="B Lotus" panose="00000400000000000000" pitchFamily="2" charset="-78"/>
              </a:rPr>
              <a:t>.</a:t>
            </a:r>
            <a:r>
              <a:rPr lang="fa-IR" sz="2400" dirty="0">
                <a:cs typeface="B Lotus" panose="00000400000000000000" pitchFamily="2" charset="-78"/>
              </a:rPr>
              <a:t> </a:t>
            </a:r>
            <a:endParaRPr lang="fa-IR" sz="2400" dirty="0" smtClean="0">
              <a:cs typeface="B Lotus" panose="00000400000000000000" pitchFamily="2" charset="-78"/>
            </a:endParaRPr>
          </a:p>
          <a:p>
            <a:pPr algn="just" rtl="1"/>
            <a:r>
              <a:rPr lang="fa-IR" sz="2400" dirty="0" smtClean="0">
                <a:cs typeface="B Lotus" panose="00000400000000000000" pitchFamily="2" charset="-78"/>
              </a:rPr>
              <a:t>به </a:t>
            </a:r>
            <a:r>
              <a:rPr lang="fa-IR" sz="2400" dirty="0">
                <a:cs typeface="B Lotus" panose="00000400000000000000" pitchFamily="2" charset="-78"/>
              </a:rPr>
              <a:t>راستی که نزدیک ترین کس انسان بعد از ذات اقدس خداوندی که خالق وجود، عالم بر ذات الصدور و آگاه به نیّت ها و انگیزه های درون و رفتار برون آدمی است؛ وجود ارزشمند همسر می باشد </a:t>
            </a:r>
            <a:endParaRPr lang="fa-IR" sz="2400" dirty="0" smtClean="0">
              <a:cs typeface="B Lotus" panose="00000400000000000000" pitchFamily="2" charset="-78"/>
            </a:endParaRPr>
          </a:p>
        </p:txBody>
      </p:sp>
    </p:spTree>
    <p:extLst>
      <p:ext uri="{BB962C8B-B14F-4D97-AF65-F5344CB8AC3E}">
        <p14:creationId xmlns:p14="http://schemas.microsoft.com/office/powerpoint/2010/main" val="35995243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4378036" y="5379720"/>
            <a:ext cx="6954982" cy="1143000"/>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45625" b="100000" l="13556" r="39778">
                        <a14:backgroundMark x1="22000" y1="86250" x2="22000" y2="86250"/>
                        <a14:backgroundMark x1="22222" y1="88125" x2="22222" y2="88125"/>
                      </a14:backgroundRemoval>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l="13456" t="45175" r="56805"/>
          <a:stretch/>
        </p:blipFill>
        <p:spPr>
          <a:xfrm>
            <a:off x="14514" y="841828"/>
            <a:ext cx="4366160" cy="6016171"/>
          </a:xfrm>
          <a:prstGeom prst="rect">
            <a:avLst/>
          </a:prstGeom>
        </p:spPr>
      </p:pic>
      <p:sp>
        <p:nvSpPr>
          <p:cNvPr id="4" name="TextBox 3"/>
          <p:cNvSpPr txBox="1"/>
          <p:nvPr/>
        </p:nvSpPr>
        <p:spPr>
          <a:xfrm>
            <a:off x="4364181" y="1573090"/>
            <a:ext cx="7033951" cy="3785652"/>
          </a:xfrm>
          <a:prstGeom prst="rect">
            <a:avLst/>
          </a:prstGeom>
          <a:noFill/>
        </p:spPr>
        <p:txBody>
          <a:bodyPr wrap="square" rtlCol="0">
            <a:spAutoFit/>
          </a:bodyPr>
          <a:lstStyle/>
          <a:p>
            <a:pPr algn="just" rtl="1"/>
            <a:r>
              <a:rPr lang="fa-IR" sz="2400" dirty="0" smtClean="0">
                <a:cs typeface="B Lotus" panose="00000400000000000000" pitchFamily="2" charset="-78"/>
              </a:rPr>
              <a:t>تنها </a:t>
            </a:r>
            <a:r>
              <a:rPr lang="fa-IR" sz="2400" dirty="0">
                <a:cs typeface="B Lotus" panose="00000400000000000000" pitchFamily="2" charset="-78"/>
              </a:rPr>
              <a:t>همسر انسان است که از آغازین لحظات زندگی مشترک، در گذراندن روزها، ماه ها و سال ها، در صبح و شام، در نهان و آشکار، در ابتلاها و عافیت ها، سختی ها و راحتی ها، نیازمندی ها و بی نیازی ها، کامروایی ها و ناخوشی ها، در تنهایی ها و در میان غریبه و آشنا، در اظهار نظرها و انتخاب ها، در معاشرت ها و گفتگوها، در سفرها و حضرها و در برخوردها و رفتارها، به تدریج برخصیصه های شخصیتی و ویژگی های حاکم بر نفسانیات زوج خود (به طور نسبی) آگاه می گردد.</a:t>
            </a:r>
          </a:p>
          <a:p>
            <a:pPr algn="just" rtl="1"/>
            <a:r>
              <a:rPr lang="fa-IR" sz="2400" dirty="0">
                <a:cs typeface="B Lotus" panose="00000400000000000000" pitchFamily="2" charset="-78"/>
              </a:rPr>
              <a:t>کلام دیگر، هیچ کس در حیات دنیوی همانند همسران با ویژگی های شناختی، روانی و انگیزه های شخصیتی و اجتماعی همدیگر آشنا </a:t>
            </a:r>
            <a:r>
              <a:rPr lang="fa-IR" sz="2400" dirty="0" smtClean="0">
                <a:cs typeface="B Lotus" panose="00000400000000000000" pitchFamily="2" charset="-78"/>
              </a:rPr>
              <a:t>نیستند؛ چرا </a:t>
            </a:r>
            <a:r>
              <a:rPr lang="fa-IR" sz="2400" dirty="0">
                <a:cs typeface="B Lotus" panose="00000400000000000000" pitchFamily="2" charset="-78"/>
              </a:rPr>
              <a:t>که دو همسر نزدیک ترین انسان ها به یکدیگرند.</a:t>
            </a:r>
            <a:endParaRPr lang="en-US" sz="2400" dirty="0">
              <a:cs typeface="B Lotus" panose="00000400000000000000" pitchFamily="2" charset="-78"/>
            </a:endParaRPr>
          </a:p>
        </p:txBody>
      </p:sp>
      <p:sp>
        <p:nvSpPr>
          <p:cNvPr id="6" name="4-Point Star 5"/>
          <p:cNvSpPr/>
          <p:nvPr/>
        </p:nvSpPr>
        <p:spPr>
          <a:xfrm>
            <a:off x="4526280" y="822960"/>
            <a:ext cx="6736080" cy="106680"/>
          </a:xfrm>
          <a:prstGeom prst="star4">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397013"/>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4391891" y="5393577"/>
            <a:ext cx="6761017" cy="1143000"/>
          </a:xfrm>
          <a:prstGeom prst="rect">
            <a:avLst/>
          </a:prstGeom>
        </p:spPr>
      </p:pic>
      <p:pic>
        <p:nvPicPr>
          <p:cNvPr id="3" name="Picture 2"/>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3642360" y="380999"/>
            <a:ext cx="8549640" cy="1905001"/>
          </a:xfrm>
          <a:prstGeom prst="rect">
            <a:avLst/>
          </a:prstGeom>
        </p:spPr>
      </p:pic>
      <p:sp>
        <p:nvSpPr>
          <p:cNvPr id="2" name="TextBox 1"/>
          <p:cNvSpPr txBox="1"/>
          <p:nvPr/>
        </p:nvSpPr>
        <p:spPr>
          <a:xfrm>
            <a:off x="4876800" y="1051560"/>
            <a:ext cx="6080760" cy="538609"/>
          </a:xfrm>
          <a:prstGeom prst="rect">
            <a:avLst/>
          </a:prstGeom>
          <a:noFill/>
        </p:spPr>
        <p:txBody>
          <a:bodyPr wrap="square" rtlCol="0">
            <a:spAutoFit/>
          </a:bodyPr>
          <a:lstStyle/>
          <a:p>
            <a:pPr algn="ctr" rtl="1"/>
            <a:r>
              <a:rPr lang="ar-SA" sz="29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2. پوشيدن عيوب يكديگر و اصلاح آنها</a:t>
            </a:r>
            <a:endParaRPr lang="en-US" sz="29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
        <p:nvSpPr>
          <p:cNvPr id="4" name="TextBox 3"/>
          <p:cNvSpPr txBox="1"/>
          <p:nvPr/>
        </p:nvSpPr>
        <p:spPr>
          <a:xfrm>
            <a:off x="4447310" y="2305395"/>
            <a:ext cx="6784570" cy="3293209"/>
          </a:xfrm>
          <a:prstGeom prst="rect">
            <a:avLst/>
          </a:prstGeom>
          <a:noFill/>
        </p:spPr>
        <p:txBody>
          <a:bodyPr wrap="square" rtlCol="0">
            <a:spAutoFit/>
          </a:bodyPr>
          <a:lstStyle/>
          <a:p>
            <a:pPr algn="just" rtl="1"/>
            <a:r>
              <a:rPr lang="ar-SA" sz="2600" dirty="0" smtClean="0">
                <a:cs typeface="B Lotus" panose="00000400000000000000" pitchFamily="2" charset="-78"/>
              </a:rPr>
              <a:t>قرآن</a:t>
            </a:r>
            <a:r>
              <a:rPr lang="fa-IR" sz="2600" dirty="0" smtClean="0">
                <a:cs typeface="B Lotus" panose="00000400000000000000" pitchFamily="2" charset="-78"/>
              </a:rPr>
              <a:t>کریم</a:t>
            </a:r>
            <a:r>
              <a:rPr lang="ar-SA" sz="2600" dirty="0" smtClean="0">
                <a:cs typeface="B Lotus" panose="00000400000000000000" pitchFamily="2" charset="-78"/>
              </a:rPr>
              <a:t> </a:t>
            </a:r>
            <a:r>
              <a:rPr lang="ar-SA" sz="2600" dirty="0">
                <a:cs typeface="B Lotus" panose="00000400000000000000" pitchFamily="2" charset="-78"/>
              </a:rPr>
              <a:t>زن و شوهر </a:t>
            </a:r>
            <a:r>
              <a:rPr lang="ar-SA" sz="2600" dirty="0" smtClean="0">
                <a:cs typeface="B Lotus" panose="00000400000000000000" pitchFamily="2" charset="-78"/>
              </a:rPr>
              <a:t>را لباس هم </a:t>
            </a:r>
            <a:r>
              <a:rPr lang="ar-SA" sz="2600" dirty="0">
                <a:cs typeface="B Lotus" panose="00000400000000000000" pitchFamily="2" charset="-78"/>
              </a:rPr>
              <a:t>مي‌داند. </a:t>
            </a:r>
            <a:r>
              <a:rPr lang="fa-IR" sz="2600" dirty="0">
                <a:cs typeface="B Lotus" panose="00000400000000000000" pitchFamily="2" charset="-78"/>
              </a:rPr>
              <a:t>چون</a:t>
            </a:r>
            <a:r>
              <a:rPr lang="ar-SA" sz="2600" dirty="0">
                <a:cs typeface="B Lotus" panose="00000400000000000000" pitchFamily="2" charset="-78"/>
              </a:rPr>
              <a:t> كار لباس پوشش است،</a:t>
            </a:r>
            <a:r>
              <a:rPr lang="fa-IR" sz="2600" dirty="0">
                <a:cs typeface="B Lotus" panose="00000400000000000000" pitchFamily="2" charset="-78"/>
              </a:rPr>
              <a:t> یکی از توصیه های دین اسلام، عیب پوشی های بندگان خداست. بیان عیب های افراد چه در غیاب آنها که غیبت به شمار می رود و چه در حضورشان از گناهان سنگینی است که گاه پی آمدهای جبران ناپذیری به همراه دارد. عیب جویی بلای بزرگی است که همواره آدمیان را تهدید می کند و بسا کسانی که به شدت به آن گرفتارند، بی آن که عیب جویی خویش را عیبی بزرگ به شمار آورند.</a:t>
            </a:r>
            <a:endParaRPr lang="en-US" sz="2600" dirty="0">
              <a:cs typeface="B Lotus" panose="00000400000000000000" pitchFamily="2" charset="-78"/>
            </a:endParaRPr>
          </a:p>
        </p:txBody>
      </p:sp>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12372" y="1732741"/>
            <a:ext cx="3460866" cy="40376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47920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3802742" y="5545980"/>
            <a:ext cx="7445829" cy="869334"/>
          </a:xfrm>
          <a:prstGeom prst="rect">
            <a:avLst/>
          </a:prstGeom>
        </p:spPr>
      </p:pic>
      <p:sp>
        <p:nvSpPr>
          <p:cNvPr id="4" name="TextBox 3"/>
          <p:cNvSpPr txBox="1"/>
          <p:nvPr/>
        </p:nvSpPr>
        <p:spPr>
          <a:xfrm>
            <a:off x="3879273" y="1191084"/>
            <a:ext cx="7352607" cy="4493538"/>
          </a:xfrm>
          <a:prstGeom prst="rect">
            <a:avLst/>
          </a:prstGeom>
          <a:noFill/>
        </p:spPr>
        <p:txBody>
          <a:bodyPr wrap="square" rtlCol="0">
            <a:spAutoFit/>
          </a:bodyPr>
          <a:lstStyle/>
          <a:p>
            <a:pPr algn="just" rtl="1"/>
            <a:r>
              <a:rPr lang="fa-IR" sz="2600" dirty="0" smtClean="0">
                <a:cs typeface="B Lotus" panose="00000400000000000000" pitchFamily="2" charset="-78"/>
              </a:rPr>
              <a:t>عیب </a:t>
            </a:r>
            <a:r>
              <a:rPr lang="fa-IR" sz="2600" dirty="0">
                <a:cs typeface="B Lotus" panose="00000400000000000000" pitchFamily="2" charset="-78"/>
              </a:rPr>
              <a:t>جویی، کینه و عداوت می آفریند و پیوندها را بر هم می زند و انسان ها را از یکدیگر دور می سازد و در مقابل، عیب پوشی مایه تحکیم دوستی و محبت و موجب تقویت روابط اجتماعی و اعتماد و اطمینان افراد به هم است، عیب پوشی از صفات حضرت باری تعالی است. بر این اساس آدمی با عیب پوشی از دیگران، آیینه خداوند می شود و از این راه به یکی از رموز دلبری و دلربایی دست می یابد؛ همان گونه که از رموز دلبری پروردگار، پرده پوشی آن ذات پاک، از گناهان و لغزش های بندگان خطاکار خویش است. در حدیثی دل نشین از </a:t>
            </a:r>
            <a:r>
              <a:rPr lang="fa-IR" sz="2600" dirty="0">
                <a:solidFill>
                  <a:srgbClr val="FFC000"/>
                </a:solidFill>
                <a:cs typeface="B Lotus" panose="00000400000000000000" pitchFamily="2" charset="-78"/>
              </a:rPr>
              <a:t>حضرت علی علیه </a:t>
            </a:r>
            <a:r>
              <a:rPr lang="fa-IR" sz="2600" dirty="0" smtClean="0">
                <a:solidFill>
                  <a:srgbClr val="FFC000"/>
                </a:solidFill>
                <a:cs typeface="B Lotus" panose="00000400000000000000" pitchFamily="2" charset="-78"/>
              </a:rPr>
              <a:t>السلام </a:t>
            </a:r>
            <a:r>
              <a:rPr lang="fa-IR" sz="2600" dirty="0" smtClean="0">
                <a:cs typeface="B Lotus" panose="00000400000000000000" pitchFamily="2" charset="-78"/>
              </a:rPr>
              <a:t>می </a:t>
            </a:r>
            <a:r>
              <a:rPr lang="fa-IR" sz="2600" dirty="0">
                <a:cs typeface="B Lotus" panose="00000400000000000000" pitchFamily="2" charset="-78"/>
              </a:rPr>
              <a:t>خوانیم: «عیب های مردم را تا حد ممکن پوشیده بدار، چنان که دوست می داری خداوند، عیب های تو را از چشم مردم پنهان بدارد».</a:t>
            </a:r>
            <a:endParaRPr lang="en-US" sz="2600" dirty="0">
              <a:cs typeface="B Lotus" panose="00000400000000000000" pitchFamily="2" charset="-78"/>
            </a:endParaRPr>
          </a:p>
        </p:txBody>
      </p:sp>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219" b="100000" l="10000" r="90000">
                        <a14:foregroundMark x1="38400" y1="92160" x2="38400" y2="92160"/>
                        <a14:foregroundMark x1="44900" y1="98964" x2="44900" y2="98964"/>
                      </a14:backgroundRemoval>
                    </a14:imgEffect>
                  </a14:imgLayer>
                </a14:imgProps>
              </a:ext>
              <a:ext uri="{28A0092B-C50C-407E-A947-70E740481C1C}">
                <a14:useLocalDpi xmlns:a14="http://schemas.microsoft.com/office/drawing/2010/main" val="0"/>
              </a:ext>
            </a:extLst>
          </a:blip>
          <a:srcRect l="19459" r="13918"/>
          <a:stretch/>
        </p:blipFill>
        <p:spPr>
          <a:xfrm>
            <a:off x="-101600" y="827314"/>
            <a:ext cx="4151086" cy="4992916"/>
          </a:xfrm>
          <a:prstGeom prst="rect">
            <a:avLst/>
          </a:prstGeom>
          <a:ln>
            <a:noFill/>
          </a:ln>
          <a:effectLst>
            <a:outerShdw blurRad="76200" dir="18900000" sy="23000" kx="-1200000" algn="bl" rotWithShape="0">
              <a:prstClr val="black">
                <a:alpha val="20000"/>
              </a:prst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4-Point Star 5"/>
          <p:cNvSpPr/>
          <p:nvPr/>
        </p:nvSpPr>
        <p:spPr>
          <a:xfrm>
            <a:off x="4034971" y="696685"/>
            <a:ext cx="7126515" cy="130629"/>
          </a:xfrm>
          <a:prstGeom prst="star4">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backgroundMark x1="45778" y1="70667" x2="45778" y2="70667"/>
                      </a14:backgroundRemoval>
                    </a14:imgEffect>
                  </a14:imgLayer>
                </a14:imgProps>
              </a:ext>
              <a:ext uri="{28A0092B-C50C-407E-A947-70E740481C1C}">
                <a14:useLocalDpi xmlns:a14="http://schemas.microsoft.com/office/drawing/2010/main" val="0"/>
              </a:ext>
            </a:extLst>
          </a:blip>
          <a:stretch>
            <a:fillRect/>
          </a:stretch>
        </p:blipFill>
        <p:spPr>
          <a:xfrm>
            <a:off x="976088" y="4702627"/>
            <a:ext cx="1770744" cy="1770744"/>
          </a:xfrm>
          <a:prstGeom prst="rect">
            <a:avLst/>
          </a:prstGeom>
        </p:spPr>
      </p:pic>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backgroundRemoval t="0" b="89744" l="2326" r="96512">
                        <a14:backgroundMark x1="34884" y1="54359" x2="34884" y2="54359"/>
                        <a14:backgroundMark x1="57752" y1="40513" x2="57752" y2="40513"/>
                        <a14:backgroundMark x1="51163" y1="42051" x2="51163" y2="42051"/>
                        <a14:backgroundMark x1="47287" y1="43077" x2="47287" y2="43077"/>
                      </a14:backgroundRemoval>
                    </a14:imgEffect>
                  </a14:imgLayer>
                </a14:imgProps>
              </a:ext>
              <a:ext uri="{28A0092B-C50C-407E-A947-70E740481C1C}">
                <a14:useLocalDpi xmlns:a14="http://schemas.microsoft.com/office/drawing/2010/main" val="0"/>
              </a:ext>
            </a:extLst>
          </a:blip>
          <a:stretch>
            <a:fillRect/>
          </a:stretch>
        </p:blipFill>
        <p:spPr>
          <a:xfrm>
            <a:off x="1833790" y="5019664"/>
            <a:ext cx="1620611" cy="1224880"/>
          </a:xfrm>
          <a:prstGeom prst="rect">
            <a:avLst/>
          </a:prstGeom>
        </p:spPr>
      </p:pic>
      <p:cxnSp>
        <p:nvCxnSpPr>
          <p:cNvPr id="12" name="Straight Connector 11"/>
          <p:cNvCxnSpPr/>
          <p:nvPr/>
        </p:nvCxnSpPr>
        <p:spPr>
          <a:xfrm>
            <a:off x="667657" y="6037943"/>
            <a:ext cx="3033486" cy="1"/>
          </a:xfrm>
          <a:prstGeom prst="line">
            <a:avLst/>
          </a:prstGeom>
          <a:ln>
            <a:solidFill>
              <a:schemeClr val="bg1">
                <a:lumMod val="75000"/>
                <a:lumOff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229038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53917" l="0" r="95917">
                        <a14:foregroundMark x1="86833" y1="48917" x2="86833" y2="48917"/>
                        <a14:foregroundMark x1="90333" y1="46500" x2="90333" y2="46500"/>
                        <a14:foregroundMark x1="88667" y1="45250" x2="88667" y2="45250"/>
                        <a14:foregroundMark x1="88833" y1="48583" x2="88833" y2="48583"/>
                        <a14:foregroundMark x1="86417" y1="43500" x2="86417" y2="43500"/>
                        <a14:foregroundMark x1="7250" y1="46750" x2="7250" y2="46750"/>
                        <a14:foregroundMark x1="8250" y1="45500" x2="8250" y2="45500"/>
                        <a14:foregroundMark x1="10667" y1="43667" x2="10667" y2="43667"/>
                        <a14:foregroundMark x1="7917" y1="48167" x2="7917" y2="48167"/>
                        <a14:foregroundMark x1="79333" y1="46833" x2="79333" y2="46833"/>
                        <a14:foregroundMark x1="80917" y1="46583" x2="80917" y2="46583"/>
                        <a14:foregroundMark x1="81583" y1="46583" x2="81583" y2="46583"/>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964" t="39917" r="6108" b="44444"/>
          <a:stretch/>
        </p:blipFill>
        <p:spPr>
          <a:xfrm flipV="1">
            <a:off x="1082040" y="5421285"/>
            <a:ext cx="10027920" cy="1143000"/>
          </a:xfrm>
          <a:prstGeom prst="rect">
            <a:avLst/>
          </a:prstGeom>
        </p:spPr>
      </p:pic>
      <p:pic>
        <p:nvPicPr>
          <p:cNvPr id="3" name="Picture 2"/>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9778" b="89778" l="0" r="99111">
                        <a14:backgroundMark x1="47111" y1="56444" x2="47111" y2="56444"/>
                        <a14:backgroundMark x1="52889" y1="56444" x2="52889" y2="56444"/>
                        <a14:backgroundMark x1="88889" y1="49778" x2="88889" y2="49778"/>
                        <a14:backgroundMark x1="88444" y1="45778" x2="88444" y2="45778"/>
                        <a14:backgroundMark x1="11556" y1="49778" x2="11556" y2="49778"/>
                        <a14:backgroundMark x1="12444" y1="45333" x2="12444" y2="45333"/>
                      </a14:backgroundRemoval>
                    </a14:imgEffect>
                    <a14:imgEffect>
                      <a14:artisticTexturizer/>
                    </a14:imgEffect>
                    <a14:imgEffect>
                      <a14:brightnessContrast bright="-40000" contrast="40000"/>
                    </a14:imgEffect>
                  </a14:imgLayer>
                </a14:imgProps>
              </a:ext>
              <a:ext uri="{28A0092B-C50C-407E-A947-70E740481C1C}">
                <a14:useLocalDpi xmlns:a14="http://schemas.microsoft.com/office/drawing/2010/main" val="0"/>
              </a:ext>
            </a:extLst>
          </a:blip>
          <a:srcRect t="31462" b="37190"/>
          <a:stretch/>
        </p:blipFill>
        <p:spPr>
          <a:xfrm>
            <a:off x="5029200" y="380999"/>
            <a:ext cx="7162800" cy="1988128"/>
          </a:xfrm>
          <a:prstGeom prst="rect">
            <a:avLst/>
          </a:prstGeom>
        </p:spPr>
      </p:pic>
      <p:sp>
        <p:nvSpPr>
          <p:cNvPr id="2" name="TextBox 1"/>
          <p:cNvSpPr txBox="1"/>
          <p:nvPr/>
        </p:nvSpPr>
        <p:spPr>
          <a:xfrm>
            <a:off x="5569534" y="1134690"/>
            <a:ext cx="6080760" cy="492443"/>
          </a:xfrm>
          <a:prstGeom prst="rect">
            <a:avLst/>
          </a:prstGeom>
          <a:noFill/>
        </p:spPr>
        <p:txBody>
          <a:bodyPr wrap="square" rtlCol="0">
            <a:spAutoFit/>
          </a:bodyPr>
          <a:lstStyle/>
          <a:p>
            <a:pPr algn="ctr" rtl="1"/>
            <a:r>
              <a:rPr lang="fa-IR" sz="26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3</a:t>
            </a:r>
            <a:r>
              <a:rPr lang="ar-SA" sz="26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a:t>
            </a:r>
            <a:r>
              <a:rPr lang="ar-SA" sz="2600" dirty="0" smtClean="0"/>
              <a:t> </a:t>
            </a:r>
            <a:r>
              <a:rPr lang="ar-SA" sz="26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محدوديت لباس</a:t>
            </a:r>
            <a:r>
              <a:rPr lang="fa-IR" sz="26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 و </a:t>
            </a:r>
            <a:r>
              <a:rPr lang="ar-SA" sz="26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مص</a:t>
            </a:r>
            <a:r>
              <a:rPr lang="fa-IR" sz="26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ؤ</a:t>
            </a:r>
            <a:r>
              <a:rPr lang="ar-SA" sz="26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نيت </a:t>
            </a:r>
            <a:r>
              <a:rPr lang="fa-IR" sz="26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آن</a:t>
            </a:r>
            <a:r>
              <a:rPr lang="ar-SA" sz="2600" b="1" dirty="0" smtClean="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rPr>
              <a:t> </a:t>
            </a:r>
            <a:endParaRPr lang="en-US" sz="2600" b="1"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Zar" panose="00000400000000000000" pitchFamily="2" charset="-78"/>
            </a:endParaRPr>
          </a:p>
        </p:txBody>
      </p:sp>
      <p:sp>
        <p:nvSpPr>
          <p:cNvPr id="4" name="TextBox 3"/>
          <p:cNvSpPr txBox="1"/>
          <p:nvPr/>
        </p:nvSpPr>
        <p:spPr>
          <a:xfrm>
            <a:off x="975360" y="2485510"/>
            <a:ext cx="10256520" cy="3170099"/>
          </a:xfrm>
          <a:prstGeom prst="rect">
            <a:avLst/>
          </a:prstGeom>
          <a:noFill/>
        </p:spPr>
        <p:txBody>
          <a:bodyPr wrap="square" rtlCol="0">
            <a:spAutoFit/>
          </a:bodyPr>
          <a:lstStyle/>
          <a:p>
            <a:pPr algn="just" rtl="1"/>
            <a:r>
              <a:rPr lang="ar-SA" sz="2500" dirty="0" smtClean="0">
                <a:cs typeface="B Lotus" panose="00000400000000000000" pitchFamily="2" charset="-78"/>
              </a:rPr>
              <a:t>قرآن</a:t>
            </a:r>
            <a:r>
              <a:rPr lang="fa-IR" sz="2500" dirty="0" smtClean="0">
                <a:cs typeface="B Lotus" panose="00000400000000000000" pitchFamily="2" charset="-78"/>
              </a:rPr>
              <a:t>کریم</a:t>
            </a:r>
            <a:r>
              <a:rPr lang="ar-SA" sz="2500" dirty="0">
                <a:cs typeface="B Lotus" panose="00000400000000000000" pitchFamily="2" charset="-78"/>
              </a:rPr>
              <a:t> زن و شوهر را لباس هم مي‌داند. </a:t>
            </a:r>
            <a:r>
              <a:rPr lang="fa-IR" sz="2500" dirty="0" smtClean="0">
                <a:cs typeface="B Lotus" panose="00000400000000000000" pitchFamily="2" charset="-78"/>
              </a:rPr>
              <a:t>چون ازدواج</a:t>
            </a:r>
            <a:r>
              <a:rPr lang="fa-IR" sz="2500" dirty="0">
                <a:cs typeface="B Lotus" panose="00000400000000000000" pitchFamily="2" charset="-78"/>
              </a:rPr>
              <a:t>، محدودیت‌های زیبایی را برای افراد به وجود می‌‌آورد. تعهد تاهل می‌آورد. ازدواج با دوران مجردی فرق می‌کند و فرد باید به دیگری فکر کند و با هم دیگر کارها را پیش ببرند و توافق داشته باشند.</a:t>
            </a:r>
            <a:r>
              <a:rPr lang="ar-SA" sz="2500" dirty="0">
                <a:cs typeface="B Lotus" panose="00000400000000000000" pitchFamily="2" charset="-78"/>
              </a:rPr>
              <a:t> </a:t>
            </a:r>
            <a:r>
              <a:rPr lang="fa-IR" sz="2500" dirty="0" smtClean="0">
                <a:cs typeface="B Lotus" panose="00000400000000000000" pitchFamily="2" charset="-78"/>
              </a:rPr>
              <a:t>و یکی </a:t>
            </a:r>
            <a:r>
              <a:rPr lang="fa-IR" sz="2500" dirty="0">
                <a:cs typeface="B Lotus" panose="00000400000000000000" pitchFamily="2" charset="-78"/>
              </a:rPr>
              <a:t>از مهم‌ترین مراحل در زندگی هر انسانی مرحله‌ای است که او می‌خواهد انتخابی را انجام دهد و این انتخاب، انتخاب بسیار مهمی برای ازدواج است. انتخاب همسر آینده یکی از مهم‌ترین تصمیمات در زندگی هر فردی است. اگر فرد انتخاب درستی داشته باشد، بقیۀ مراحل زندگی هم به خوبی پیش می‌رود و زندگی، زندگی مستحکمی خواهد بود و خوشبختی در انتظار این خانواده خواهد بود</a:t>
            </a:r>
            <a:r>
              <a:rPr lang="fa-IR" sz="2500" dirty="0" smtClean="0">
                <a:cs typeface="B Lotus" panose="00000400000000000000" pitchFamily="2" charset="-78"/>
              </a:rPr>
              <a:t>. چون انسان وقتی ازدواج می</a:t>
            </a:r>
            <a:r>
              <a:rPr lang="ar-SA" sz="2500" dirty="0">
                <a:cs typeface="B Lotus" panose="00000400000000000000" pitchFamily="2" charset="-78"/>
              </a:rPr>
              <a:t>‌</a:t>
            </a:r>
            <a:r>
              <a:rPr lang="fa-IR" sz="2500" dirty="0" smtClean="0">
                <a:cs typeface="B Lotus" panose="00000400000000000000" pitchFamily="2" charset="-78"/>
              </a:rPr>
              <a:t>کند، از فعل های شیطانی دست می</a:t>
            </a:r>
            <a:r>
              <a:rPr lang="ar-SA" sz="2500" dirty="0">
                <a:cs typeface="B Lotus" panose="00000400000000000000" pitchFamily="2" charset="-78"/>
              </a:rPr>
              <a:t>‌</a:t>
            </a:r>
            <a:r>
              <a:rPr lang="fa-IR" sz="2500" dirty="0" smtClean="0">
                <a:cs typeface="B Lotus" panose="00000400000000000000" pitchFamily="2" charset="-78"/>
              </a:rPr>
              <a:t>کشد، و به فکر همسر و آینده خانواده</a:t>
            </a:r>
            <a:r>
              <a:rPr lang="ar-SA" sz="2500" dirty="0" smtClean="0">
                <a:cs typeface="B Lotus" panose="00000400000000000000" pitchFamily="2" charset="-78"/>
              </a:rPr>
              <a:t>‌</a:t>
            </a:r>
            <a:r>
              <a:rPr lang="fa-IR" sz="2500" dirty="0" smtClean="0">
                <a:cs typeface="B Lotus" panose="00000400000000000000" pitchFamily="2" charset="-78"/>
              </a:rPr>
              <a:t>اش است.</a:t>
            </a:r>
            <a:endParaRPr lang="en-US" sz="2700" dirty="0">
              <a:cs typeface="B Lotus" panose="00000400000000000000" pitchFamily="2" charset="-78"/>
            </a:endParaRPr>
          </a:p>
        </p:txBody>
      </p:sp>
    </p:spTree>
    <p:extLst>
      <p:ext uri="{BB962C8B-B14F-4D97-AF65-F5344CB8AC3E}">
        <p14:creationId xmlns:p14="http://schemas.microsoft.com/office/powerpoint/2010/main" val="830875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8903</TotalTime>
  <Words>2904</Words>
  <Application>Microsoft Office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Black</vt:lpstr>
      <vt:lpstr>B Lotus</vt:lpstr>
      <vt:lpstr>B Zar</vt:lpstr>
      <vt:lpstr>Century Gothic</vt:lpstr>
      <vt:lpstr>IRHoma</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Moorche</dc:creator>
  <cp:lastModifiedBy>Moorche</cp:lastModifiedBy>
  <cp:revision>153</cp:revision>
  <dcterms:created xsi:type="dcterms:W3CDTF">2023-04-08T13:28:33Z</dcterms:created>
  <dcterms:modified xsi:type="dcterms:W3CDTF">2023-04-29T07:26:51Z</dcterms:modified>
</cp:coreProperties>
</file>